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0"/>
  </p:notesMasterIdLst>
  <p:handoutMasterIdLst>
    <p:handoutMasterId r:id="rId31"/>
  </p:handoutMasterIdLst>
  <p:sldIdLst>
    <p:sldId id="256" r:id="rId2"/>
    <p:sldId id="280" r:id="rId3"/>
    <p:sldId id="300" r:id="rId4"/>
    <p:sldId id="301" r:id="rId5"/>
    <p:sldId id="308" r:id="rId6"/>
    <p:sldId id="318" r:id="rId7"/>
    <p:sldId id="317" r:id="rId8"/>
    <p:sldId id="321" r:id="rId9"/>
    <p:sldId id="320" r:id="rId10"/>
    <p:sldId id="313" r:id="rId11"/>
    <p:sldId id="316" r:id="rId12"/>
    <p:sldId id="314" r:id="rId13"/>
    <p:sldId id="304" r:id="rId14"/>
    <p:sldId id="305" r:id="rId15"/>
    <p:sldId id="303" r:id="rId16"/>
    <p:sldId id="307" r:id="rId17"/>
    <p:sldId id="306" r:id="rId18"/>
    <p:sldId id="319" r:id="rId19"/>
    <p:sldId id="309" r:id="rId20"/>
    <p:sldId id="310" r:id="rId21"/>
    <p:sldId id="311" r:id="rId22"/>
    <p:sldId id="322" r:id="rId23"/>
    <p:sldId id="323" r:id="rId24"/>
    <p:sldId id="326" r:id="rId25"/>
    <p:sldId id="328" r:id="rId26"/>
    <p:sldId id="327" r:id="rId27"/>
    <p:sldId id="329" r:id="rId28"/>
    <p:sldId id="330"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2" autoAdjust="0"/>
    <p:restoredTop sz="90929"/>
  </p:normalViewPr>
  <p:slideViewPr>
    <p:cSldViewPr>
      <p:cViewPr>
        <p:scale>
          <a:sx n="60" d="100"/>
          <a:sy n="60" d="100"/>
        </p:scale>
        <p:origin x="-1080" y="-1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D2B3C0F-3B44-4410-B618-95D993D5A99E}" type="datetimeFigureOut">
              <a:rPr lang="en-US"/>
              <a:pPr>
                <a:defRPr/>
              </a:pPr>
              <a:t>11/19/2010</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263C139-7783-4E42-9A93-47BDBE35425A}" type="slidenum">
              <a:rPr lang="en-ZA"/>
              <a:pPr>
                <a:defRPr/>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03C43B6-CACD-42A7-AB54-1779910F2287}" type="datetimeFigureOut">
              <a:rPr lang="en-US"/>
              <a:pPr>
                <a:defRPr/>
              </a:pPr>
              <a:t>11/19/2010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5758CB-B8D0-4A81-94D9-DDF87FF29668}"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26</a:t>
            </a:fld>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27</a:t>
            </a:fld>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28</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2E5758CB-B8D0-4A81-94D9-DDF87FF29668}" type="slidenum">
              <a:rPr lang="en-ZA" smtClean="0"/>
              <a:pPr>
                <a:defRPr/>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ZA"/>
          </a:p>
        </p:txBody>
      </p:sp>
      <p:sp>
        <p:nvSpPr>
          <p:cNvPr id="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ZA"/>
          </a:p>
        </p:txBody>
      </p:sp>
      <p:sp>
        <p:nvSpPr>
          <p:cNvPr id="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ZA"/>
          </a:p>
        </p:txBody>
      </p:sp>
      <p:sp>
        <p:nvSpPr>
          <p:cNvPr id="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ZA"/>
          </a:p>
        </p:txBody>
      </p:sp>
      <p:sp>
        <p:nvSpPr>
          <p:cNvPr id="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ZA"/>
          </a:p>
        </p:txBody>
      </p:sp>
      <p:sp>
        <p:nvSpPr>
          <p:cNvPr id="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ZA"/>
          </a:p>
        </p:txBody>
      </p:sp>
      <p:sp>
        <p:nvSpPr>
          <p:cNvPr id="1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ZA"/>
          </a:p>
        </p:txBody>
      </p:sp>
      <p:sp>
        <p:nvSpPr>
          <p:cNvPr id="1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ZA"/>
          </a:p>
        </p:txBody>
      </p:sp>
      <p:sp>
        <p:nvSpPr>
          <p:cNvPr id="12" name="Freeform 10"/>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ZA"/>
          </a:p>
        </p:txBody>
      </p:sp>
      <p:pic>
        <p:nvPicPr>
          <p:cNvPr id="13" name="Picture 11" descr="Facbanna"/>
          <p:cNvPicPr>
            <a:picLocks noChangeAspect="1" noChangeArrowheads="1"/>
          </p:cNvPicPr>
          <p:nvPr/>
        </p:nvPicPr>
        <p:blipFill>
          <a:blip r:embed="rId2" cstate="print"/>
          <a:srcRect/>
          <a:stretch>
            <a:fillRect/>
          </a:stretch>
        </p:blipFill>
        <p:spPr bwMode="invGray">
          <a:xfrm>
            <a:off x="3175" y="-3175"/>
            <a:ext cx="803275" cy="6858000"/>
          </a:xfrm>
          <a:prstGeom prst="rect">
            <a:avLst/>
          </a:prstGeom>
          <a:noFill/>
          <a:ln w="9525">
            <a:noFill/>
            <a:miter lim="800000"/>
            <a:headEnd/>
            <a:tailEnd/>
          </a:ln>
        </p:spPr>
      </p:pic>
      <p:sp>
        <p:nvSpPr>
          <p:cNvPr id="34828"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34829"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143000" y="6248400"/>
            <a:ext cx="1905000" cy="457200"/>
          </a:xfrm>
        </p:spPr>
        <p:txBody>
          <a:bodyPr/>
          <a:lstStyle>
            <a:lvl1pPr>
              <a:defRPr/>
            </a:lvl1pPr>
          </a:lstStyle>
          <a:p>
            <a:pPr>
              <a:defRPr/>
            </a:pPr>
            <a:endParaRPr lang="en-US"/>
          </a:p>
        </p:txBody>
      </p:sp>
      <p:sp>
        <p:nvSpPr>
          <p:cNvPr id="15" name="Rectangle 15"/>
          <p:cNvSpPr>
            <a:spLocks noGrp="1" noChangeArrowheads="1"/>
          </p:cNvSpPr>
          <p:nvPr>
            <p:ph type="ftr" sz="quarter" idx="11"/>
          </p:nvPr>
        </p:nvSpPr>
        <p:spPr>
          <a:xfrm>
            <a:off x="3581400" y="6248400"/>
            <a:ext cx="2895600" cy="457200"/>
          </a:xfrm>
        </p:spPr>
        <p:txBody>
          <a:bodyPr/>
          <a:lstStyle>
            <a:lvl1pPr>
              <a:defRPr/>
            </a:lvl1pPr>
          </a:lstStyle>
          <a:p>
            <a:pPr>
              <a:defRPr/>
            </a:pPr>
            <a:r>
              <a:rPr lang="en-ZA" smtClean="0"/>
              <a:t>SSATP, KAMPALA.  18th - 20th October 2010</a:t>
            </a:r>
            <a:endParaRPr lang="en-US"/>
          </a:p>
        </p:txBody>
      </p:sp>
      <p:sp>
        <p:nvSpPr>
          <p:cNvPr id="16" name="Rectangle 16"/>
          <p:cNvSpPr>
            <a:spLocks noGrp="1" noChangeArrowheads="1"/>
          </p:cNvSpPr>
          <p:nvPr>
            <p:ph type="sldNum" sz="quarter" idx="12"/>
          </p:nvPr>
        </p:nvSpPr>
        <p:spPr>
          <a:xfrm>
            <a:off x="7010400" y="6248400"/>
            <a:ext cx="1905000" cy="457200"/>
          </a:xfrm>
        </p:spPr>
        <p:txBody>
          <a:bodyPr/>
          <a:lstStyle>
            <a:lvl1pPr>
              <a:defRPr/>
            </a:lvl1pPr>
          </a:lstStyle>
          <a:p>
            <a:pPr>
              <a:defRPr/>
            </a:pPr>
            <a:fld id="{78C5A6EE-072B-4EFD-842C-07C42EF79A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C356D06-F808-4E42-A7BB-36E8F8B9B7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5F179D6-96ED-469A-8F9D-09D636CCD0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D2A5279-667C-4926-8B70-2669AB4C01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B463A21-3BCA-4AE5-A886-C41FA0F1CF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518BD76-D780-4EBB-8E66-5673F46A8C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1188C32-8CC5-40C3-B65C-4DDA0436E2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EFB5B9D-5F49-4E51-B36E-2944E6D73C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3A36CA6E-DD05-4F4F-AAFC-9CCF375038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88702E0-7930-4A0D-B9E1-7D6FBE38FC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ZA" smtClean="0"/>
              <a:t>SSATP, KAMPALA.  18th - 20th October 2010</a:t>
            </a: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9211045-9D04-4E55-B589-9837813F04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379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ZA"/>
          </a:p>
        </p:txBody>
      </p:sp>
      <p:sp>
        <p:nvSpPr>
          <p:cNvPr id="3379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ZA"/>
          </a:p>
        </p:txBody>
      </p:sp>
      <p:sp>
        <p:nvSpPr>
          <p:cNvPr id="3379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ZA"/>
          </a:p>
        </p:txBody>
      </p:sp>
      <p:sp>
        <p:nvSpPr>
          <p:cNvPr id="3379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ZA"/>
          </a:p>
        </p:txBody>
      </p:sp>
      <p:sp>
        <p:nvSpPr>
          <p:cNvPr id="3379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ZA"/>
          </a:p>
        </p:txBody>
      </p:sp>
      <p:sp>
        <p:nvSpPr>
          <p:cNvPr id="3379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ZA"/>
          </a:p>
        </p:txBody>
      </p:sp>
      <p:sp>
        <p:nvSpPr>
          <p:cNvPr id="3380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ZA"/>
          </a:p>
        </p:txBody>
      </p:sp>
      <p:sp>
        <p:nvSpPr>
          <p:cNvPr id="3380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ZA"/>
          </a:p>
        </p:txBody>
      </p:sp>
      <p:pic>
        <p:nvPicPr>
          <p:cNvPr id="18442" name="Picture 10" descr="Facbanna"/>
          <p:cNvPicPr>
            <a:picLocks noChangeAspect="1" noChangeArrowheads="1"/>
          </p:cNvPicPr>
          <p:nvPr/>
        </p:nvPicPr>
        <p:blipFill>
          <a:blip r:embed="rId13" cstate="print"/>
          <a:srcRect/>
          <a:stretch>
            <a:fillRect/>
          </a:stretch>
        </p:blipFill>
        <p:spPr bwMode="invGray">
          <a:xfrm>
            <a:off x="3175" y="-3175"/>
            <a:ext cx="803275" cy="6858000"/>
          </a:xfrm>
          <a:prstGeom prst="rect">
            <a:avLst/>
          </a:prstGeom>
          <a:noFill/>
          <a:ln w="9525">
            <a:noFill/>
            <a:miter lim="800000"/>
            <a:headEnd/>
            <a:tailEnd/>
          </a:ln>
        </p:spPr>
      </p:pic>
      <p:sp>
        <p:nvSpPr>
          <p:cNvPr id="18443"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444"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805"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pPr>
              <a:defRPr/>
            </a:pPr>
            <a:endParaRPr lang="en-US"/>
          </a:p>
        </p:txBody>
      </p:sp>
      <p:sp>
        <p:nvSpPr>
          <p:cNvPr id="33806"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pPr>
              <a:defRPr/>
            </a:pPr>
            <a:r>
              <a:rPr lang="en-ZA" smtClean="0"/>
              <a:t>SSATP, KAMPALA.  18th - 20th October 2010</a:t>
            </a:r>
            <a:endParaRPr lang="en-US"/>
          </a:p>
        </p:txBody>
      </p:sp>
      <p:sp>
        <p:nvSpPr>
          <p:cNvPr id="33807"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pPr>
              <a:defRPr/>
            </a:pPr>
            <a:fld id="{B32134F2-E795-45F1-B89F-90667471141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4"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0.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1.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oleObject" Target="../embeddings/oleObject20.bin"/><Relationship Id="rId9"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13.jpeg"/><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16.jpeg"/><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p:txBody>
          <a:bodyPr/>
          <a:lstStyle/>
          <a:p>
            <a:pPr algn="ctr" eaLnBrk="1" hangingPunct="1"/>
            <a:r>
              <a:rPr lang="fr-FR" sz="3600" dirty="0" smtClean="0"/>
              <a:t>LE SUIVI ET LE PLAIDOYER POUR LES INTERVENTIONS EFFICACES SUR LE VIH/SIDA LE LONG DES CORRIDORS EN AFRIQUE ORIENTALE ET AUSTRALE</a:t>
            </a:r>
            <a:endParaRPr lang="en-US" sz="3600" dirty="0" smtClean="0"/>
          </a:p>
        </p:txBody>
      </p:sp>
      <p:sp>
        <p:nvSpPr>
          <p:cNvPr id="1028" name="Rectangle 3"/>
          <p:cNvSpPr>
            <a:spLocks noGrp="1" noChangeArrowheads="1"/>
          </p:cNvSpPr>
          <p:nvPr>
            <p:ph type="subTitle" idx="1"/>
          </p:nvPr>
        </p:nvSpPr>
        <p:spPr>
          <a:xfrm>
            <a:off x="2123728" y="3829000"/>
            <a:ext cx="6400800" cy="3029000"/>
          </a:xfrm>
        </p:spPr>
        <p:txBody>
          <a:bodyPr/>
          <a:lstStyle/>
          <a:p>
            <a:pPr marR="0" algn="ctr" eaLnBrk="1" hangingPunct="1"/>
            <a:r>
              <a:rPr lang="fr-FR" sz="2400" dirty="0" smtClean="0">
                <a:latin typeface="Calibri" pitchFamily="34" charset="0"/>
              </a:rPr>
              <a:t>BARNEY CURTIS</a:t>
            </a:r>
          </a:p>
          <a:p>
            <a:pPr marR="0" algn="ctr" eaLnBrk="1" hangingPunct="1"/>
            <a:r>
              <a:rPr lang="fr-FR" sz="2400" dirty="0" smtClean="0">
                <a:latin typeface="Calibri" pitchFamily="34" charset="0"/>
              </a:rPr>
              <a:t>Directeur Exécutive</a:t>
            </a:r>
          </a:p>
          <a:p>
            <a:pPr marR="0" algn="ctr" eaLnBrk="1" hangingPunct="1"/>
            <a:r>
              <a:rPr lang="fr-FR" sz="2400" dirty="0" smtClean="0">
                <a:latin typeface="Calibri" pitchFamily="34" charset="0"/>
              </a:rPr>
              <a:t>FESARTA (Fédération des Associations de transport  de l’Afrique orientale et australe)</a:t>
            </a:r>
          </a:p>
          <a:p>
            <a:pPr algn="ctr" eaLnBrk="1" hangingPunct="1"/>
            <a:endParaRPr lang="en-US" sz="3600" dirty="0" smtClean="0"/>
          </a:p>
        </p:txBody>
      </p:sp>
      <p:graphicFrame>
        <p:nvGraphicFramePr>
          <p:cNvPr id="1026" name="Object 5"/>
          <p:cNvGraphicFramePr>
            <a:graphicFrameLocks noChangeAspect="1"/>
          </p:cNvGraphicFramePr>
          <p:nvPr/>
        </p:nvGraphicFramePr>
        <p:xfrm>
          <a:off x="785786" y="4357694"/>
          <a:ext cx="1327150" cy="1214437"/>
        </p:xfrm>
        <a:graphic>
          <a:graphicData uri="http://schemas.openxmlformats.org/presentationml/2006/ole">
            <p:oleObj spid="_x0000_s1026" r:id="rId4" imgW="1238423" imgH="1133633"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ACTIVITÉS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Il y avait une totale de 38 centres de mieux-être et des unités d’information en Afrique orientale, occidentale et australe </a:t>
            </a:r>
          </a:p>
          <a:p>
            <a:pPr eaLnBrk="1" hangingPunct="1"/>
            <a:r>
              <a:rPr lang="fr-FR" dirty="0" smtClean="0"/>
              <a:t>Ces résultats sont tirés des systèmes de North Star et de Trucking Wellness</a:t>
            </a:r>
          </a:p>
          <a:p>
            <a:pPr eaLnBrk="1" hangingPunct="1"/>
            <a:r>
              <a:rPr lang="fr-FR" dirty="0" smtClean="0"/>
              <a:t>Des centres mobiles ont été ouverts en Afrique australe en 2010</a:t>
            </a:r>
          </a:p>
          <a:p>
            <a:pPr eaLnBrk="1" hangingPunct="1">
              <a:buNone/>
            </a:pPr>
            <a:endParaRPr lang="en-ZA" dirty="0" smtClean="0"/>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10</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8370"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smtClean="0"/>
              <a:t>SSATP, KAMPALA.  18th - 20th October 2010</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RÉSULTATS </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Ça n’a pas été facile d’établir une corrélation entre les personnes vivant avec les MST et des personnes séropositives.  Ce n’était pas facile aussi de se référer sur les personnes vivant avec les MST pour estimer la prévalence du VIH/SIDA</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11</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61442"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smtClean="0"/>
              <a:t>SSATP, KAMPALA.  18th - 20th October 2010</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RÉSULTATS </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Les indicateurs clés de performance étaient différents entre North Star et Trucking Wellness</a:t>
            </a:r>
          </a:p>
          <a:p>
            <a:pPr eaLnBrk="1" hangingPunct="1"/>
            <a:r>
              <a:rPr lang="fr-FR" dirty="0" smtClean="0"/>
              <a:t>Pour North Star, les chiffres disponible étaient pour 2009 et 2010</a:t>
            </a:r>
          </a:p>
          <a:p>
            <a:pPr eaLnBrk="1" hangingPunct="1"/>
            <a:r>
              <a:rPr lang="fr-FR" dirty="0" smtClean="0"/>
              <a:t>Pour Trucking Wellness, les chiffres utilisés n’étaient que ceux de 2008, 2009 et 2010</a:t>
            </a:r>
          </a:p>
          <a:p>
            <a:pPr eaLnBrk="1" hangingPunct="1"/>
            <a:r>
              <a:rPr lang="fr-FR" dirty="0" smtClean="0"/>
              <a:t>ALCO n’avait pas de statistiques utiles </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12</a:t>
            </a:fld>
            <a:endParaRPr lang="en-US" dirty="0"/>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9394"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dirty="0" smtClean="0"/>
              <a:t>SSATP, KAMPALA.  18 -20 </a:t>
            </a:r>
            <a:r>
              <a:rPr lang="fr-FR" dirty="0" smtClean="0"/>
              <a:t>Octobre</a:t>
            </a:r>
            <a:r>
              <a:rPr lang="en-ZA" dirty="0" smtClean="0"/>
              <a:t> 2010</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ACTIVITÉS</a:t>
            </a:r>
          </a:p>
        </p:txBody>
      </p:sp>
      <p:sp>
        <p:nvSpPr>
          <p:cNvPr id="2052" name="Content Placeholder 2"/>
          <p:cNvSpPr>
            <a:spLocks noGrp="1"/>
          </p:cNvSpPr>
          <p:nvPr>
            <p:ph idx="1"/>
          </p:nvPr>
        </p:nvSpPr>
        <p:spPr>
          <a:xfrm>
            <a:off x="928662" y="1643050"/>
            <a:ext cx="7772400" cy="4114800"/>
          </a:xfrm>
        </p:spPr>
        <p:txBody>
          <a:bodyPr/>
          <a:lstStyle/>
          <a:p>
            <a:pPr eaLnBrk="1" hangingPunct="1"/>
            <a:r>
              <a:rPr lang="fr-FR" dirty="0" smtClean="0"/>
              <a:t>Des interactions importantes entre ALCO et FESARTA à travers des visites de sites</a:t>
            </a:r>
          </a:p>
          <a:p>
            <a:pPr eaLnBrk="1" hangingPunct="1"/>
            <a:r>
              <a:rPr lang="fr-FR" dirty="0" smtClean="0"/>
              <a:t>North Star et FESARTA ont un accord entre eux pour lancer le système des centres de mieux-être de l’Afrique du Sud dans toute l’Afrique</a:t>
            </a:r>
          </a:p>
          <a:p>
            <a:pPr eaLnBrk="1" hangingPunct="1"/>
            <a:r>
              <a:rPr lang="fr-FR" dirty="0" smtClean="0"/>
              <a:t>Trucking Wellness s’est bien développé en Afrique du Sud mais a peu de liens de coopération avec North Star et FESARTA</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13</a:t>
            </a:fld>
            <a:endParaRPr lang="en-US" dirty="0"/>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49154"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smtClean="0"/>
              <a:t>SSATP, KAMPALA.  18th - 20th October 2010</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ACTIVITÉS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ALCO a eu des contraintes et n’a que fourni des informations aux usagers des routes. Pas de programme clinique</a:t>
            </a:r>
          </a:p>
          <a:p>
            <a:pPr eaLnBrk="1" hangingPunct="1"/>
            <a:r>
              <a:rPr lang="fr-FR" dirty="0" smtClean="0"/>
              <a:t>North Star s’est développé rapidement d’un centre en 2007à 13 centres en 2010. Il y a quatre centres de plus prévus pour cette année</a:t>
            </a:r>
          </a:p>
          <a:p>
            <a:pPr eaLnBrk="1" hangingPunct="1"/>
            <a:r>
              <a:rPr lang="fr-FR" dirty="0" smtClean="0"/>
              <a:t>Trucking Wellness dispose maintenant de 20 centres et de 5 centres mobiles en Afrique du Sud</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14</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0178"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dirty="0" smtClean="0"/>
              <a:t>SSATP, KAMPALA.  18 - 20 Octobre 2010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ACTIVITÉS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Trucking Wellness dispose du financement issu des prélèvements d’1% sur les salaires des employées de la National Bargaining Council for the Road Freight Industry </a:t>
            </a:r>
          </a:p>
          <a:p>
            <a:pPr eaLnBrk="1" hangingPunct="1"/>
            <a:r>
              <a:rPr lang="fr-FR" dirty="0" smtClean="0"/>
              <a:t>Paye l’assurance maladie aux employées et soutien les centres</a:t>
            </a:r>
          </a:p>
          <a:p>
            <a:pPr eaLnBrk="1" hangingPunct="1"/>
            <a:r>
              <a:rPr lang="fr-FR" dirty="0" smtClean="0"/>
              <a:t>Aucun autre pays n’a introduit ce prélèvement jusqu’ici</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15</a:t>
            </a:fld>
            <a:endParaRPr lang="en-US" dirty="0"/>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48130"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dirty="0" smtClean="0"/>
              <a:t>SSATP, KAMPALA.  18 - 20 Octobre 2010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ACTIVITÉS</a:t>
            </a:r>
          </a:p>
        </p:txBody>
      </p:sp>
      <p:sp>
        <p:nvSpPr>
          <p:cNvPr id="2052" name="Content Placeholder 2"/>
          <p:cNvSpPr>
            <a:spLocks noGrp="1"/>
          </p:cNvSpPr>
          <p:nvPr>
            <p:ph idx="1"/>
          </p:nvPr>
        </p:nvSpPr>
        <p:spPr>
          <a:xfrm>
            <a:off x="1000100" y="1428736"/>
            <a:ext cx="7772400" cy="4114800"/>
          </a:xfrm>
        </p:spPr>
        <p:txBody>
          <a:bodyPr/>
          <a:lstStyle/>
          <a:p>
            <a:pPr eaLnBrk="1" hangingPunct="1"/>
            <a:r>
              <a:rPr lang="fr-FR" sz="2800" dirty="0" smtClean="0"/>
              <a:t>Bien que les centres fonctionnent depuis 9 ans en Afrique du Sud, ce n’est que récemment que les statistiques utiles sont devenues disponibles</a:t>
            </a:r>
          </a:p>
          <a:p>
            <a:pPr eaLnBrk="1" hangingPunct="1"/>
            <a:r>
              <a:rPr lang="fr-FR" sz="2800" dirty="0" smtClean="0"/>
              <a:t>Trucking Wellness utilise un système de collecte manuel et travail sur un système automatisé</a:t>
            </a:r>
          </a:p>
          <a:p>
            <a:pPr eaLnBrk="1" hangingPunct="1"/>
            <a:r>
              <a:rPr lang="fr-FR" sz="2800" dirty="0" smtClean="0"/>
              <a:t>North Star s’est allié à Ortec au Pays-Bas pour gérer le système de transferts médicaux dans les corridors (COMETS)</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16</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2226" r:id="rId4" imgW="1238423" imgH="1133633" progId="">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LES DÉFIS (FINANCEMENT)</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North Star tire les financements des bailleurs internationaux et nationaux pour bâtir les centres</a:t>
            </a:r>
          </a:p>
          <a:p>
            <a:pPr eaLnBrk="1" hangingPunct="1"/>
            <a:r>
              <a:rPr lang="fr-FR" dirty="0" smtClean="0"/>
              <a:t>Difficile de les maintenir avec ces financements</a:t>
            </a:r>
          </a:p>
          <a:p>
            <a:pPr eaLnBrk="1" hangingPunct="1"/>
            <a:r>
              <a:rPr lang="fr-FR" dirty="0" smtClean="0"/>
              <a:t>Des grandes entreprises routières ont adopté certains centres</a:t>
            </a:r>
          </a:p>
          <a:p>
            <a:pPr eaLnBrk="1" hangingPunct="1"/>
            <a:r>
              <a:rPr lang="fr-FR" dirty="0" smtClean="0"/>
              <a:t>Ça ne fonctionne pas bien dans d’autres pays</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17</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1202" r:id="rId4" imgW="1238423" imgH="1133633" progId="">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 LES DÉFIS (NRTAs)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sz="3000" dirty="0" smtClean="0"/>
              <a:t>Le Malawi (RTOA) a contribué au fonds de North Star</a:t>
            </a:r>
          </a:p>
          <a:p>
            <a:pPr eaLnBrk="1" hangingPunct="1"/>
            <a:r>
              <a:rPr lang="fr-FR" sz="3000" dirty="0" smtClean="0"/>
              <a:t>Le Botswana (BHA), la Mozambique (FEMATRO) et le Swaziland (STA) se sont engagés à soutenir le projet de la SADC </a:t>
            </a:r>
          </a:p>
          <a:p>
            <a:pPr eaLnBrk="1" hangingPunct="1"/>
            <a:r>
              <a:rPr lang="fr-FR" sz="3000" dirty="0" smtClean="0"/>
              <a:t>La Zambie (</a:t>
            </a:r>
            <a:r>
              <a:rPr lang="fr-FR" sz="3000" dirty="0" err="1" smtClean="0"/>
              <a:t>Fedhaul</a:t>
            </a:r>
            <a:r>
              <a:rPr lang="fr-FR" sz="3000" dirty="0" smtClean="0"/>
              <a:t>) a exprimé son soutien</a:t>
            </a:r>
          </a:p>
          <a:p>
            <a:pPr eaLnBrk="1" hangingPunct="1"/>
            <a:r>
              <a:rPr lang="fr-FR" sz="3000" dirty="0" smtClean="0"/>
              <a:t>Le Zimbabwe s’occupe de la valeur des centres aux transporteurs</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18</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64514" r:id="rId4" imgW="1238423" imgH="1133633" progI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LES DÉFIS (CONNECTIVITÉ)</a:t>
            </a:r>
          </a:p>
        </p:txBody>
      </p:sp>
      <p:sp>
        <p:nvSpPr>
          <p:cNvPr id="2052" name="Content Placeholder 2"/>
          <p:cNvSpPr>
            <a:spLocks noGrp="1"/>
          </p:cNvSpPr>
          <p:nvPr>
            <p:ph idx="1"/>
          </p:nvPr>
        </p:nvSpPr>
        <p:spPr>
          <a:xfrm>
            <a:off x="1000100" y="1785926"/>
            <a:ext cx="7772400" cy="4114800"/>
          </a:xfrm>
        </p:spPr>
        <p:txBody>
          <a:bodyPr/>
          <a:lstStyle/>
          <a:p>
            <a:pPr eaLnBrk="1" hangingPunct="1"/>
            <a:r>
              <a:rPr lang="fr-FR" dirty="0" smtClean="0"/>
              <a:t>Tous les deux projets connaissent des problèmes de connectivité, étant donné que les centres se trouvent loin des villes, ceci rend la communication difficile</a:t>
            </a:r>
          </a:p>
          <a:p>
            <a:pPr eaLnBrk="1" hangingPunct="1"/>
            <a:r>
              <a:rPr lang="fr-FR" dirty="0" smtClean="0"/>
              <a:t>Tous les deux estiment utiliser les réseaux téléphoniques</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19</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4274" r:id="rId4" imgW="1238423" imgH="1133633"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CONTENUS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Objectifs</a:t>
            </a:r>
          </a:p>
          <a:p>
            <a:pPr eaLnBrk="1" hangingPunct="1"/>
            <a:r>
              <a:rPr lang="fr-FR" dirty="0" smtClean="0"/>
              <a:t>Résultats </a:t>
            </a:r>
          </a:p>
          <a:p>
            <a:pPr eaLnBrk="1" hangingPunct="1"/>
            <a:r>
              <a:rPr lang="fr-FR" dirty="0" smtClean="0"/>
              <a:t>Activités</a:t>
            </a:r>
          </a:p>
          <a:p>
            <a:pPr eaLnBrk="1" hangingPunct="1"/>
            <a:r>
              <a:rPr lang="fr-FR" dirty="0" smtClean="0"/>
              <a:t>Défis</a:t>
            </a:r>
          </a:p>
          <a:p>
            <a:pPr eaLnBrk="1" hangingPunct="1"/>
            <a:r>
              <a:rPr lang="fr-FR" dirty="0" smtClean="0"/>
              <a:t>Un projet SADC financé par le Fonds Mondial</a:t>
            </a:r>
          </a:p>
          <a:p>
            <a:pPr eaLnBrk="1" hangingPunct="1"/>
            <a:r>
              <a:rPr lang="fr-FR" dirty="0" smtClean="0"/>
              <a:t>Recommandations</a:t>
            </a:r>
            <a:r>
              <a:rPr lang="en-ZA" dirty="0" smtClean="0"/>
              <a:t/>
            </a:r>
            <a:br>
              <a:rPr lang="en-ZA" dirty="0" smtClean="0"/>
            </a:br>
            <a:endParaRPr lang="en-ZA" dirty="0" smtClean="0"/>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2050"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smtClean="0"/>
              <a:t>SSATP, KAMPALA.  18th - 20th October 2010</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20</a:t>
            </a:fld>
            <a:endParaRPr lang="en-US" dirty="0"/>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5298" r:id="rId4" imgW="1238423" imgH="1133633" progId="">
              <p:embed/>
            </p:oleObj>
          </a:graphicData>
        </a:graphic>
      </p:graphicFrame>
      <p:sp>
        <p:nvSpPr>
          <p:cNvPr id="8" name="TextBox 7"/>
          <p:cNvSpPr txBox="1"/>
          <p:nvPr/>
        </p:nvSpPr>
        <p:spPr>
          <a:xfrm>
            <a:off x="564539" y="5214950"/>
            <a:ext cx="8630503" cy="830997"/>
          </a:xfrm>
          <a:prstGeom prst="rect">
            <a:avLst/>
          </a:prstGeom>
          <a:noFill/>
        </p:spPr>
        <p:txBody>
          <a:bodyPr wrap="none" rtlCol="0">
            <a:spAutoFit/>
          </a:bodyPr>
          <a:lstStyle/>
          <a:p>
            <a:pPr algn="ctr"/>
            <a:r>
              <a:rPr lang="fr-FR" b="1" dirty="0" smtClean="0"/>
              <a:t>LES UNITÉS D’INFORMATION DANS LE CORRIDOR ABIDJAN-LAGOS </a:t>
            </a:r>
          </a:p>
          <a:p>
            <a:pPr algn="ctr"/>
            <a:r>
              <a:rPr lang="fr-FR" b="1" dirty="0" smtClean="0"/>
              <a:t> (ALCO) EN AFRIQUE DE L’OUEST</a:t>
            </a:r>
            <a:endParaRPr lang="fr-FR" b="1" dirty="0"/>
          </a:p>
        </p:txBody>
      </p:sp>
      <p:grpSp>
        <p:nvGrpSpPr>
          <p:cNvPr id="10" name="Group 9"/>
          <p:cNvGrpSpPr/>
          <p:nvPr/>
        </p:nvGrpSpPr>
        <p:grpSpPr>
          <a:xfrm>
            <a:off x="1043608" y="116632"/>
            <a:ext cx="6857950" cy="5102696"/>
            <a:chOff x="1043608" y="116632"/>
            <a:chExt cx="6857950" cy="5102696"/>
          </a:xfrm>
        </p:grpSpPr>
        <p:pic>
          <p:nvPicPr>
            <p:cNvPr id="11" name="Picture 10" descr="Curtis.jpg"/>
            <p:cNvPicPr>
              <a:picLocks noChangeAspect="1"/>
            </p:cNvPicPr>
            <p:nvPr/>
          </p:nvPicPr>
          <p:blipFill>
            <a:blip r:embed="rId5"/>
            <a:stretch>
              <a:fillRect/>
            </a:stretch>
          </p:blipFill>
          <p:spPr>
            <a:xfrm>
              <a:off x="1043608" y="116632"/>
              <a:ext cx="3267075" cy="2447925"/>
            </a:xfrm>
            <a:prstGeom prst="rect">
              <a:avLst/>
            </a:prstGeom>
          </p:spPr>
        </p:pic>
        <p:pic>
          <p:nvPicPr>
            <p:cNvPr id="12" name="Picture 11" descr="Curtis.jpg"/>
            <p:cNvPicPr>
              <a:picLocks noChangeAspect="1"/>
            </p:cNvPicPr>
            <p:nvPr/>
          </p:nvPicPr>
          <p:blipFill>
            <a:blip r:embed="rId6"/>
            <a:stretch>
              <a:fillRect/>
            </a:stretch>
          </p:blipFill>
          <p:spPr>
            <a:xfrm>
              <a:off x="4644008" y="188640"/>
              <a:ext cx="3257550" cy="2447925"/>
            </a:xfrm>
            <a:prstGeom prst="rect">
              <a:avLst/>
            </a:prstGeom>
          </p:spPr>
        </p:pic>
        <p:pic>
          <p:nvPicPr>
            <p:cNvPr id="13" name="Picture 12" descr="Curtis.jpg"/>
            <p:cNvPicPr>
              <a:picLocks noChangeAspect="1"/>
            </p:cNvPicPr>
            <p:nvPr/>
          </p:nvPicPr>
          <p:blipFill>
            <a:blip r:embed="rId7"/>
            <a:stretch>
              <a:fillRect/>
            </a:stretch>
          </p:blipFill>
          <p:spPr>
            <a:xfrm>
              <a:off x="1115616" y="2780928"/>
              <a:ext cx="3238500" cy="2438400"/>
            </a:xfrm>
            <a:prstGeom prst="rect">
              <a:avLst/>
            </a:prstGeom>
          </p:spPr>
        </p:pic>
      </p:grpSp>
      <p:pic>
        <p:nvPicPr>
          <p:cNvPr id="14" name="Picture 13" descr="Curtis2.jpg"/>
          <p:cNvPicPr>
            <a:picLocks noChangeAspect="1"/>
          </p:cNvPicPr>
          <p:nvPr/>
        </p:nvPicPr>
        <p:blipFill>
          <a:blip r:embed="rId8"/>
          <a:stretch>
            <a:fillRect/>
          </a:stretch>
        </p:blipFill>
        <p:spPr>
          <a:xfrm>
            <a:off x="4644008" y="2780928"/>
            <a:ext cx="3257550" cy="2457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21</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6322" r:id="rId4" imgW="1238423" imgH="1133633" progId="">
              <p:embed/>
            </p:oleObj>
          </a:graphicData>
        </a:graphic>
      </p:graphicFrame>
      <p:pic>
        <p:nvPicPr>
          <p:cNvPr id="56323" name="Picture 3" descr="C:\Users\User\Desktop\FOLDERS, FILES &amp; DOCS\Photos\HIVAIDS\Photos ALCO Visit Apr 10\34. Sign at Sanvee Condji IU.JPG"/>
          <p:cNvPicPr>
            <a:picLocks noChangeAspect="1" noChangeArrowheads="1"/>
          </p:cNvPicPr>
          <p:nvPr/>
        </p:nvPicPr>
        <p:blipFill>
          <a:blip r:embed="rId5" cstate="print"/>
          <a:srcRect/>
          <a:stretch>
            <a:fillRect/>
          </a:stretch>
        </p:blipFill>
        <p:spPr bwMode="auto">
          <a:xfrm>
            <a:off x="2946400" y="2209800"/>
            <a:ext cx="3251200" cy="2438400"/>
          </a:xfrm>
          <a:prstGeom prst="rect">
            <a:avLst/>
          </a:prstGeom>
          <a:noFill/>
        </p:spPr>
      </p:pic>
      <p:pic>
        <p:nvPicPr>
          <p:cNvPr id="56324" name="Picture 4" descr="C:\Users\User\Desktop\FOLDERS, FILES &amp; DOCS\Photos\HIVAIDS\Photos ALCO Visit Apr 10\1. AIDS Awareness Signs.JPG"/>
          <p:cNvPicPr>
            <a:picLocks noChangeAspect="1" noChangeArrowheads="1"/>
          </p:cNvPicPr>
          <p:nvPr/>
        </p:nvPicPr>
        <p:blipFill>
          <a:blip r:embed="rId6" cstate="print"/>
          <a:srcRect/>
          <a:stretch>
            <a:fillRect/>
          </a:stretch>
        </p:blipFill>
        <p:spPr bwMode="auto">
          <a:xfrm>
            <a:off x="2946400" y="2209800"/>
            <a:ext cx="3251200" cy="2438400"/>
          </a:xfrm>
          <a:prstGeom prst="rect">
            <a:avLst/>
          </a:prstGeom>
          <a:noFill/>
        </p:spPr>
      </p:pic>
      <p:grpSp>
        <p:nvGrpSpPr>
          <p:cNvPr id="11" name="Group 10"/>
          <p:cNvGrpSpPr/>
          <p:nvPr/>
        </p:nvGrpSpPr>
        <p:grpSpPr>
          <a:xfrm>
            <a:off x="971600" y="188640"/>
            <a:ext cx="7983413" cy="6190059"/>
            <a:chOff x="971600" y="188640"/>
            <a:chExt cx="7983413" cy="6190059"/>
          </a:xfrm>
        </p:grpSpPr>
        <p:pic>
          <p:nvPicPr>
            <p:cNvPr id="12" name="Picture 11" descr="Curtis.jpg"/>
            <p:cNvPicPr>
              <a:picLocks noChangeAspect="1"/>
            </p:cNvPicPr>
            <p:nvPr/>
          </p:nvPicPr>
          <p:blipFill>
            <a:blip r:embed="rId7"/>
            <a:stretch>
              <a:fillRect/>
            </a:stretch>
          </p:blipFill>
          <p:spPr>
            <a:xfrm>
              <a:off x="1043608" y="188640"/>
              <a:ext cx="3524250" cy="2647950"/>
            </a:xfrm>
            <a:prstGeom prst="rect">
              <a:avLst/>
            </a:prstGeom>
          </p:spPr>
        </p:pic>
        <p:pic>
          <p:nvPicPr>
            <p:cNvPr id="13" name="Picture 12" descr="Curtis2.jpg"/>
            <p:cNvPicPr>
              <a:picLocks noChangeAspect="1"/>
            </p:cNvPicPr>
            <p:nvPr/>
          </p:nvPicPr>
          <p:blipFill>
            <a:blip r:embed="rId8"/>
            <a:stretch>
              <a:fillRect/>
            </a:stretch>
          </p:blipFill>
          <p:spPr>
            <a:xfrm>
              <a:off x="5364088" y="188640"/>
              <a:ext cx="3590925" cy="2695575"/>
            </a:xfrm>
            <a:prstGeom prst="rect">
              <a:avLst/>
            </a:prstGeom>
          </p:spPr>
        </p:pic>
        <p:pic>
          <p:nvPicPr>
            <p:cNvPr id="14" name="Picture 13" descr="Untitled.jpg"/>
            <p:cNvPicPr>
              <a:picLocks noChangeAspect="1"/>
            </p:cNvPicPr>
            <p:nvPr/>
          </p:nvPicPr>
          <p:blipFill>
            <a:blip r:embed="rId9"/>
            <a:stretch>
              <a:fillRect/>
            </a:stretch>
          </p:blipFill>
          <p:spPr>
            <a:xfrm>
              <a:off x="971600" y="3645024"/>
              <a:ext cx="3638550" cy="2733675"/>
            </a:xfrm>
            <a:prstGeom prst="rect">
              <a:avLst/>
            </a:prstGeom>
          </p:spPr>
        </p:pic>
      </p:grpSp>
      <p:pic>
        <p:nvPicPr>
          <p:cNvPr id="15" name="Picture 14" descr="Untitled2.jpg"/>
          <p:cNvPicPr>
            <a:picLocks noChangeAspect="1"/>
          </p:cNvPicPr>
          <p:nvPr/>
        </p:nvPicPr>
        <p:blipFill>
          <a:blip r:embed="rId10"/>
          <a:stretch>
            <a:fillRect/>
          </a:stretch>
        </p:blipFill>
        <p:spPr>
          <a:xfrm>
            <a:off x="5220072" y="3573016"/>
            <a:ext cx="3705225" cy="2781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22</a:t>
            </a:fld>
            <a:endParaRPr lang="en-US" dirty="0"/>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67586" r:id="rId4" imgW="1238423" imgH="1133633" progId="">
              <p:embed/>
            </p:oleObj>
          </a:graphicData>
        </a:graphic>
      </p:graphicFrame>
      <p:sp>
        <p:nvSpPr>
          <p:cNvPr id="7" name="TextBox 6"/>
          <p:cNvSpPr txBox="1"/>
          <p:nvPr/>
        </p:nvSpPr>
        <p:spPr>
          <a:xfrm>
            <a:off x="3071802" y="5643578"/>
            <a:ext cx="5159233" cy="461665"/>
          </a:xfrm>
          <a:prstGeom prst="rect">
            <a:avLst/>
          </a:prstGeom>
          <a:noFill/>
        </p:spPr>
        <p:txBody>
          <a:bodyPr wrap="none" rtlCol="0">
            <a:spAutoFit/>
          </a:bodyPr>
          <a:lstStyle/>
          <a:p>
            <a:r>
              <a:rPr lang="fr-FR" b="1" dirty="0" smtClean="0"/>
              <a:t>CENTRE DE MIEUX-ÊTRE DE MOMBASA </a:t>
            </a:r>
            <a:endParaRPr lang="fr-FR" b="1" dirty="0"/>
          </a:p>
        </p:txBody>
      </p:sp>
      <p:pic>
        <p:nvPicPr>
          <p:cNvPr id="8" name="Picture 7" descr="Untitled.jpg"/>
          <p:cNvPicPr>
            <a:picLocks noChangeAspect="1"/>
          </p:cNvPicPr>
          <p:nvPr/>
        </p:nvPicPr>
        <p:blipFill>
          <a:blip r:embed="rId5"/>
          <a:stretch>
            <a:fillRect/>
          </a:stretch>
        </p:blipFill>
        <p:spPr>
          <a:xfrm>
            <a:off x="1475656" y="332656"/>
            <a:ext cx="6579646" cy="49411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23</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68610" r:id="rId4" imgW="1238423" imgH="1133633" progId="">
              <p:embed/>
            </p:oleObj>
          </a:graphicData>
        </a:graphic>
      </p:graphicFrame>
      <p:pic>
        <p:nvPicPr>
          <p:cNvPr id="68611" name="Picture 3" descr="C:\Users\User\Desktop\FOLDERS, FILES &amp; DOCS\Photos\HIVAIDS\North Star\IMG00080-20100621-1227 Inside Chirundu South.jpg"/>
          <p:cNvPicPr>
            <a:picLocks noChangeAspect="1" noChangeArrowheads="1"/>
          </p:cNvPicPr>
          <p:nvPr/>
        </p:nvPicPr>
        <p:blipFill>
          <a:blip r:embed="rId5" cstate="print"/>
          <a:srcRect/>
          <a:stretch>
            <a:fillRect/>
          </a:stretch>
        </p:blipFill>
        <p:spPr bwMode="auto">
          <a:xfrm>
            <a:off x="785785" y="571480"/>
            <a:ext cx="4262467" cy="3196851"/>
          </a:xfrm>
          <a:prstGeom prst="rect">
            <a:avLst/>
          </a:prstGeom>
          <a:noFill/>
        </p:spPr>
      </p:pic>
      <p:pic>
        <p:nvPicPr>
          <p:cNvPr id="68612" name="Picture 4" descr="C:\Users\User\Desktop\FOLDERS, FILES &amp; DOCS\Photos\HIVAIDS\North Star\PE_Swaziland Inside Oshoek.JPG"/>
          <p:cNvPicPr>
            <a:picLocks noChangeAspect="1" noChangeArrowheads="1"/>
          </p:cNvPicPr>
          <p:nvPr/>
        </p:nvPicPr>
        <p:blipFill>
          <a:blip r:embed="rId6" cstate="print"/>
          <a:srcRect/>
          <a:stretch>
            <a:fillRect/>
          </a:stretch>
        </p:blipFill>
        <p:spPr bwMode="auto">
          <a:xfrm>
            <a:off x="5048220" y="1500175"/>
            <a:ext cx="4095779" cy="3071834"/>
          </a:xfrm>
          <a:prstGeom prst="rect">
            <a:avLst/>
          </a:prstGeom>
          <a:noFill/>
        </p:spPr>
      </p:pic>
      <p:sp>
        <p:nvSpPr>
          <p:cNvPr id="7" name="TextBox 6"/>
          <p:cNvSpPr txBox="1"/>
          <p:nvPr/>
        </p:nvSpPr>
        <p:spPr>
          <a:xfrm>
            <a:off x="751230" y="4643446"/>
            <a:ext cx="4171335" cy="830997"/>
          </a:xfrm>
          <a:prstGeom prst="rect">
            <a:avLst/>
          </a:prstGeom>
          <a:noFill/>
        </p:spPr>
        <p:txBody>
          <a:bodyPr wrap="none" rtlCol="0">
            <a:spAutoFit/>
          </a:bodyPr>
          <a:lstStyle/>
          <a:p>
            <a:pPr algn="ctr"/>
            <a:r>
              <a:rPr lang="en-ZA" b="1" dirty="0" smtClean="0"/>
              <a:t>SECTIONS CLINIQUE ET IEC</a:t>
            </a:r>
          </a:p>
          <a:p>
            <a:pPr algn="ctr"/>
            <a:r>
              <a:rPr lang="en-ZA" b="1" dirty="0" smtClean="0"/>
              <a:t>DES CENTRES DE</a:t>
            </a:r>
            <a:r>
              <a:rPr lang="fr-FR" b="1" dirty="0" smtClean="0"/>
              <a:t> MIEUX-ÊTRE</a:t>
            </a:r>
            <a:r>
              <a:rPr lang="en-ZA" b="1" dirty="0" smtClean="0"/>
              <a:t> </a:t>
            </a:r>
            <a:endParaRPr lang="en-ZA"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24</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71682" r:id="rId4" imgW="1238423" imgH="1133633" progId="">
              <p:embed/>
            </p:oleObj>
          </a:graphicData>
        </a:graphic>
      </p:graphicFrame>
      <p:pic>
        <p:nvPicPr>
          <p:cNvPr id="71683" name="Picture 3" descr="C:\Users\User\Desktop\FOLDERS, FILES &amp; DOCS\Photos\HIVAIDS\Trucking Wellness\Mooi River.jpg"/>
          <p:cNvPicPr>
            <a:picLocks noChangeAspect="1" noChangeArrowheads="1"/>
          </p:cNvPicPr>
          <p:nvPr/>
        </p:nvPicPr>
        <p:blipFill>
          <a:blip r:embed="rId5" cstate="print"/>
          <a:srcRect/>
          <a:stretch>
            <a:fillRect/>
          </a:stretch>
        </p:blipFill>
        <p:spPr bwMode="auto">
          <a:xfrm>
            <a:off x="1419167" y="1"/>
            <a:ext cx="7143766" cy="5357825"/>
          </a:xfrm>
          <a:prstGeom prst="rect">
            <a:avLst/>
          </a:prstGeom>
          <a:noFill/>
        </p:spPr>
      </p:pic>
      <p:sp>
        <p:nvSpPr>
          <p:cNvPr id="7" name="TextBox 6"/>
          <p:cNvSpPr txBox="1"/>
          <p:nvPr/>
        </p:nvSpPr>
        <p:spPr>
          <a:xfrm>
            <a:off x="3143240" y="5643578"/>
            <a:ext cx="5099473" cy="461665"/>
          </a:xfrm>
          <a:prstGeom prst="rect">
            <a:avLst/>
          </a:prstGeom>
          <a:noFill/>
        </p:spPr>
        <p:txBody>
          <a:bodyPr wrap="none" rtlCol="0">
            <a:spAutoFit/>
          </a:bodyPr>
          <a:lstStyle/>
          <a:p>
            <a:r>
              <a:rPr lang="fr-FR" b="1" dirty="0" smtClean="0"/>
              <a:t>CENTRE DE MIEUX-ÊTRE </a:t>
            </a:r>
            <a:r>
              <a:rPr lang="en-ZA" b="1" dirty="0" smtClean="0"/>
              <a:t>MOOI RIVER </a:t>
            </a:r>
            <a:endParaRPr lang="en-ZA"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PROJET SADC DU FONDS MONDIAL</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Un projet de 43 millions $US (depuis la diminution) alloué à la SADC</a:t>
            </a:r>
          </a:p>
          <a:p>
            <a:pPr eaLnBrk="1" hangingPunct="1"/>
            <a:r>
              <a:rPr lang="fr-FR" dirty="0" smtClean="0"/>
              <a:t>Pour 32 centres mobiles de mieux-être dans 16 site sur les points frontaliers</a:t>
            </a:r>
          </a:p>
          <a:p>
            <a:pPr eaLnBrk="1" hangingPunct="1"/>
            <a:r>
              <a:rPr lang="fr-FR" dirty="0" smtClean="0"/>
              <a:t>Un consortium constitué par North Star Alliance détient la majore partie.  Le groupe </a:t>
            </a:r>
            <a:r>
              <a:rPr lang="fr-FR" dirty="0" err="1" smtClean="0"/>
              <a:t>Walvis</a:t>
            </a:r>
            <a:r>
              <a:rPr lang="fr-FR" dirty="0" smtClean="0"/>
              <a:t> </a:t>
            </a:r>
            <a:r>
              <a:rPr lang="fr-FR" dirty="0" err="1" smtClean="0"/>
              <a:t>Bay</a:t>
            </a:r>
            <a:r>
              <a:rPr lang="fr-FR" dirty="0" smtClean="0"/>
              <a:t> Corridor détient une petite partie</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25</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73730" r:id="rId4" imgW="1238423" imgH="1133633" progId="">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PROJET SADC DU FONDS MONDIAL</a:t>
            </a:r>
          </a:p>
        </p:txBody>
      </p:sp>
      <p:sp>
        <p:nvSpPr>
          <p:cNvPr id="2052" name="Content Placeholder 2"/>
          <p:cNvSpPr>
            <a:spLocks noGrp="1"/>
          </p:cNvSpPr>
          <p:nvPr>
            <p:ph idx="1"/>
          </p:nvPr>
        </p:nvSpPr>
        <p:spPr>
          <a:xfrm>
            <a:off x="1000100" y="1785926"/>
            <a:ext cx="7772400" cy="4114800"/>
          </a:xfrm>
        </p:spPr>
        <p:txBody>
          <a:bodyPr/>
          <a:lstStyle/>
          <a:p>
            <a:pPr eaLnBrk="1" hangingPunct="1"/>
            <a:r>
              <a:rPr lang="fr-FR" dirty="0" smtClean="0"/>
              <a:t>Projet mise en retard à cause de la diminution du financement et des problèmes de gestions</a:t>
            </a:r>
          </a:p>
          <a:p>
            <a:pPr eaLnBrk="1" hangingPunct="1"/>
            <a:r>
              <a:rPr lang="fr-FR" dirty="0" smtClean="0"/>
              <a:t>Des centres mobiles sont en cours de construction</a:t>
            </a:r>
          </a:p>
          <a:p>
            <a:pPr eaLnBrk="1" hangingPunct="1"/>
            <a:r>
              <a:rPr lang="fr-FR" dirty="0" smtClean="0"/>
              <a:t>Étude d’évaluation sur le point d’être faite dans des site sur les points frontaliers</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26</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72706" r:id="rId4" imgW="1238423" imgH="1133633" progId="">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RECOMMENDATIONS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Soutenir North Star et ALCO pour établir un accord entre les deux entreprises</a:t>
            </a:r>
          </a:p>
          <a:p>
            <a:pPr eaLnBrk="1" hangingPunct="1"/>
            <a:r>
              <a:rPr lang="fr-FR" dirty="0" smtClean="0"/>
              <a:t>Poursuivre le processus pour améliorer la relation entre North Star et Trucking Wellness</a:t>
            </a:r>
          </a:p>
          <a:p>
            <a:pPr eaLnBrk="1" hangingPunct="1"/>
            <a:r>
              <a:rPr lang="fr-FR" dirty="0" smtClean="0"/>
              <a:t>Continuer avec le processus de suivi et d’évaluation sur les deux projets, surtout COMETS</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27</a:t>
            </a:fld>
            <a:endParaRPr lang="en-US" dirty="0"/>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74754" r:id="rId4" imgW="1238423" imgH="1133633" progId="">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RECOMMENDATIONS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Poursuivre le plaidoyer auprès des Associations nationales des transports routiers (NRTAs) pour mobiliser le financement</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28</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75778" r:id="rId4" imgW="1238423" imgH="1133633"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OBJECTIFS</a:t>
            </a:r>
          </a:p>
        </p:txBody>
      </p:sp>
      <p:sp>
        <p:nvSpPr>
          <p:cNvPr id="2052" name="Content Placeholder 2"/>
          <p:cNvSpPr>
            <a:spLocks noGrp="1"/>
          </p:cNvSpPr>
          <p:nvPr>
            <p:ph idx="1"/>
          </p:nvPr>
        </p:nvSpPr>
        <p:spPr>
          <a:xfrm>
            <a:off x="971600" y="1412776"/>
            <a:ext cx="7772400" cy="4114800"/>
          </a:xfrm>
        </p:spPr>
        <p:txBody>
          <a:bodyPr/>
          <a:lstStyle/>
          <a:p>
            <a:pPr eaLnBrk="1" hangingPunct="1"/>
            <a:r>
              <a:rPr lang="fr-FR" sz="3000" dirty="0" smtClean="0"/>
              <a:t>Diminuer la prévalence et les taux de mortalité des conducteurs</a:t>
            </a:r>
          </a:p>
          <a:p>
            <a:pPr eaLnBrk="1" hangingPunct="1"/>
            <a:r>
              <a:rPr lang="fr-FR" sz="3000" dirty="0" smtClean="0"/>
              <a:t>Concevoir et disséminer les outils appropriés pour le s&amp;e en partenariat avec ALCO</a:t>
            </a:r>
          </a:p>
          <a:p>
            <a:pPr eaLnBrk="1" hangingPunct="1"/>
            <a:r>
              <a:rPr lang="fr-FR" sz="3000" dirty="0" smtClean="0"/>
              <a:t>Obtenir le soutien des NRTAs</a:t>
            </a:r>
          </a:p>
          <a:p>
            <a:pPr eaLnBrk="1" hangingPunct="1"/>
            <a:r>
              <a:rPr lang="fr-FR" sz="3000" dirty="0" smtClean="0"/>
              <a:t>Améliorer le soutien du secteur des entreprises</a:t>
            </a:r>
          </a:p>
          <a:p>
            <a:pPr eaLnBrk="1" hangingPunct="1"/>
            <a:r>
              <a:rPr lang="fr-FR" sz="3000" dirty="0" smtClean="0"/>
              <a:t>Disséminer les outils importants et les dépliants</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3</a:t>
            </a:fld>
            <a:endParaRPr lang="en-US" dirty="0"/>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31746"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dirty="0" smtClean="0"/>
              <a:t>SSATP, KAMPALA.  18th - 20th October 2010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RESULTATS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Trois projets importants pour le VIH/SIDA dans le secteur des transports routiers en Afrique occidentale, orientale et australe:</a:t>
            </a:r>
          </a:p>
          <a:p>
            <a:pPr lvl="1" eaLnBrk="1" hangingPunct="1"/>
            <a:r>
              <a:rPr lang="fr-FR" dirty="0" smtClean="0"/>
              <a:t>ALCO en Afrique occidentale </a:t>
            </a:r>
          </a:p>
          <a:p>
            <a:pPr lvl="1" eaLnBrk="1" hangingPunct="1"/>
            <a:r>
              <a:rPr lang="fr-FR" dirty="0" smtClean="0"/>
              <a:t>North Star Alliance en Afrique sub-saharienne </a:t>
            </a:r>
          </a:p>
          <a:p>
            <a:pPr lvl="1" eaLnBrk="1" hangingPunct="1"/>
            <a:r>
              <a:rPr lang="fr-FR" dirty="0" smtClean="0"/>
              <a:t>Trucking Wellness en Afrique du Sud</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4</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46082"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smtClean="0"/>
              <a:t>SSATP, KAMPALA.  18th - 20th October 2010</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RÉSULTATS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Durant les trois ans derniers le pourcentage des personnes séropositives a augmenté par 4% et diminué par 58% (de 14% à 15% à 6%)</a:t>
            </a:r>
          </a:p>
          <a:p>
            <a:pPr eaLnBrk="1" hangingPunct="1"/>
            <a:r>
              <a:rPr lang="fr-FR" dirty="0" smtClean="0"/>
              <a:t>Un déclin incroyable de 2009 à 2010</a:t>
            </a:r>
          </a:p>
          <a:p>
            <a:pPr eaLnBrk="1" hangingPunct="1"/>
            <a:r>
              <a:rPr lang="fr-FR" dirty="0" smtClean="0"/>
              <a:t>Les statistiques ne sont pas régulières, comme démontré dans le tableau</a:t>
            </a:r>
          </a:p>
          <a:p>
            <a:pPr eaLnBrk="1" hangingPunct="1">
              <a:buNone/>
            </a:pPr>
            <a:endParaRPr lang="en-ZA" dirty="0" smtClean="0"/>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5</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53250"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dirty="0" smtClean="0"/>
              <a:t>SSATP, KAMPALA.  18 - 20 </a:t>
            </a:r>
            <a:r>
              <a:rPr lang="fr-FR" dirty="0" smtClean="0"/>
              <a:t>Octobre</a:t>
            </a:r>
            <a:r>
              <a:rPr lang="en-ZA" dirty="0" smtClean="0"/>
              <a:t> 2010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2A5279-667C-4926-8B70-2669AB4C0132}" type="slidenum">
              <a:rPr lang="en-US" smtClean="0"/>
              <a:pPr>
                <a:defRPr/>
              </a:pPr>
              <a:t>6</a:t>
            </a:fld>
            <a:endParaRPr lang="en-US"/>
          </a:p>
        </p:txBody>
      </p:sp>
      <p:graphicFrame>
        <p:nvGraphicFramePr>
          <p:cNvPr id="6" name="Table 5"/>
          <p:cNvGraphicFramePr>
            <a:graphicFrameLocks noGrp="1"/>
          </p:cNvGraphicFramePr>
          <p:nvPr/>
        </p:nvGraphicFramePr>
        <p:xfrm>
          <a:off x="1" y="1500174"/>
          <a:ext cx="9144004" cy="4159552"/>
        </p:xfrm>
        <a:graphic>
          <a:graphicData uri="http://schemas.openxmlformats.org/drawingml/2006/table">
            <a:tbl>
              <a:tblPr firstRow="1" bandRow="1">
                <a:tableStyleId>{5C22544A-7EE6-4342-B048-85BDC9FD1C3A}</a:tableStyleId>
              </a:tblPr>
              <a:tblGrid>
                <a:gridCol w="857223"/>
                <a:gridCol w="549546"/>
                <a:gridCol w="703385"/>
                <a:gridCol w="703385"/>
                <a:gridCol w="703385"/>
                <a:gridCol w="703385"/>
                <a:gridCol w="703385"/>
                <a:gridCol w="703385"/>
                <a:gridCol w="703385"/>
                <a:gridCol w="703385"/>
                <a:gridCol w="703385"/>
                <a:gridCol w="703385"/>
                <a:gridCol w="703385"/>
              </a:tblGrid>
              <a:tr h="763068">
                <a:tc gridSpan="13">
                  <a:txBody>
                    <a:bodyPr/>
                    <a:lstStyle/>
                    <a:p>
                      <a:pPr algn="ctr"/>
                      <a:r>
                        <a:rPr lang="fr-FR" sz="2000" b="1" noProof="0" dirty="0" smtClean="0">
                          <a:solidFill>
                            <a:schemeClr val="bg2"/>
                          </a:solidFill>
                        </a:rPr>
                        <a:t>TENDANCES</a:t>
                      </a:r>
                      <a:r>
                        <a:rPr lang="fr-FR" sz="2000" b="1" baseline="0" noProof="0" dirty="0" smtClean="0">
                          <a:solidFill>
                            <a:schemeClr val="bg2"/>
                          </a:solidFill>
                        </a:rPr>
                        <a:t> DES MST  ET VIH/SIDA DANS LES CENTRES DE MIEUX-ETRE</a:t>
                      </a:r>
                      <a:endParaRPr lang="fr-FR" sz="2000" b="1" noProof="0" dirty="0">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pPr algn="ctr"/>
                      <a:endParaRPr lang="en-ZA" b="0" dirty="0">
                        <a:solidFill>
                          <a:schemeClr val="bg2"/>
                        </a:solidFill>
                      </a:endParaRPr>
                    </a:p>
                  </a:txBody>
                  <a:tcPr/>
                </a:tc>
                <a:tc hMerge="1">
                  <a:txBody>
                    <a:bodyPr/>
                    <a:lstStyle/>
                    <a:p>
                      <a:pPr algn="ctr"/>
                      <a:endParaRPr lang="en-ZA" b="0" dirty="0">
                        <a:solidFill>
                          <a:schemeClr val="bg2"/>
                        </a:solidFill>
                      </a:endParaRPr>
                    </a:p>
                  </a:txBody>
                  <a:tcPr/>
                </a:tc>
                <a:tc hMerge="1">
                  <a:txBody>
                    <a:bodyPr/>
                    <a:lstStyle/>
                    <a:p>
                      <a:pPr algn="ctr"/>
                      <a:endParaRPr lang="en-ZA" b="0" dirty="0">
                        <a:solidFill>
                          <a:schemeClr val="bg2"/>
                        </a:solidFill>
                      </a:endParaRPr>
                    </a:p>
                  </a:txBody>
                  <a:tcPr/>
                </a:tc>
              </a:tr>
              <a:tr h="635888">
                <a:tc>
                  <a:txBody>
                    <a:bodyPr/>
                    <a:lstStyle/>
                    <a:p>
                      <a:endParaRPr lang="fr-FR" sz="10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gridSpan="6">
                  <a:txBody>
                    <a:bodyPr/>
                    <a:lstStyle/>
                    <a:p>
                      <a:pPr algn="ctr"/>
                      <a:r>
                        <a:rPr lang="fr-FR" sz="1600" b="1" noProof="0" smtClean="0"/>
                        <a:t>MST</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gridSpan="6">
                  <a:txBody>
                    <a:bodyPr/>
                    <a:lstStyle/>
                    <a:p>
                      <a:pPr algn="ctr"/>
                      <a:r>
                        <a:rPr lang="fr-FR" sz="1600" b="1" noProof="0" smtClean="0"/>
                        <a:t>VIHIV/SIDA</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c hMerge="1">
                  <a:txBody>
                    <a:bodyPr/>
                    <a:lstStyle/>
                    <a:p>
                      <a:endParaRPr lang="en-ZA" sz="1000" dirty="0"/>
                    </a:p>
                  </a:txBody>
                  <a:tcPr/>
                </a:tc>
              </a:tr>
              <a:tr h="545369">
                <a:tc>
                  <a:txBody>
                    <a:bodyPr/>
                    <a:lstStyle/>
                    <a:p>
                      <a:r>
                        <a:rPr lang="fr-FR" sz="1600" b="1" noProof="0" smtClean="0"/>
                        <a:t>ANNÉE</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gridSpan="3">
                  <a:txBody>
                    <a:bodyPr/>
                    <a:lstStyle/>
                    <a:p>
                      <a:pPr algn="ctr"/>
                      <a:r>
                        <a:rPr lang="fr-FR" sz="1600" b="1" noProof="0" smtClean="0"/>
                        <a:t>PERCENTAGES</a:t>
                      </a:r>
                    </a:p>
                    <a:p>
                      <a:pPr algn="ctr"/>
                      <a:r>
                        <a:rPr lang="fr-FR" sz="1600" b="1" noProof="0" smtClean="0"/>
                        <a:t>MST: BPH</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en-ZA" sz="1000" dirty="0"/>
                    </a:p>
                  </a:txBody>
                  <a:tcPr/>
                </a:tc>
                <a:tc hMerge="1">
                  <a:txBody>
                    <a:bodyPr/>
                    <a:lstStyle/>
                    <a:p>
                      <a:endParaRPr lang="en-ZA" sz="1000" dirty="0"/>
                    </a:p>
                  </a:txBody>
                  <a:tcPr/>
                </a:tc>
                <a:tc gridSpan="3">
                  <a:txBody>
                    <a:bodyPr/>
                    <a:lstStyle/>
                    <a:p>
                      <a:pPr algn="ctr"/>
                      <a:r>
                        <a:rPr lang="fr-FR" sz="1600" b="1" noProof="0" smtClean="0"/>
                        <a:t>TENDANCES</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en-ZA" sz="1000" dirty="0"/>
                    </a:p>
                  </a:txBody>
                  <a:tcPr/>
                </a:tc>
                <a:tc hMerge="1">
                  <a:txBody>
                    <a:bodyPr/>
                    <a:lstStyle/>
                    <a:p>
                      <a:endParaRPr lang="en-ZA" sz="1000" dirty="0"/>
                    </a:p>
                  </a:txBody>
                  <a:tcPr/>
                </a:tc>
                <a:tc gridSpan="3">
                  <a:txBody>
                    <a:bodyPr/>
                    <a:lstStyle/>
                    <a:p>
                      <a:pPr algn="ctr"/>
                      <a:r>
                        <a:rPr lang="fr-FR" sz="1600" b="1" noProof="0" dirty="0" smtClean="0"/>
                        <a:t>PERCENTAGES</a:t>
                      </a:r>
                    </a:p>
                    <a:p>
                      <a:pPr algn="ctr"/>
                      <a:r>
                        <a:rPr lang="fr-FR" sz="1600" b="1" baseline="0" noProof="0" dirty="0" smtClean="0"/>
                        <a:t>séropositifs: VCT</a:t>
                      </a:r>
                      <a:endParaRPr lang="fr-FR" sz="1600" b="1" noProof="0"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en-ZA" sz="1000" dirty="0"/>
                    </a:p>
                  </a:txBody>
                  <a:tcPr/>
                </a:tc>
                <a:tc hMerge="1">
                  <a:txBody>
                    <a:bodyPr/>
                    <a:lstStyle/>
                    <a:p>
                      <a:endParaRPr lang="en-ZA" sz="1000" dirty="0"/>
                    </a:p>
                  </a:txBody>
                  <a:tcPr/>
                </a:tc>
                <a:tc gridSpan="3">
                  <a:txBody>
                    <a:bodyPr/>
                    <a:lstStyle/>
                    <a:p>
                      <a:pPr algn="ctr"/>
                      <a:r>
                        <a:rPr lang="fr-FR" sz="1600" b="1" noProof="0" smtClean="0"/>
                        <a:t>TENDANCES</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hMerge="1">
                  <a:txBody>
                    <a:bodyPr/>
                    <a:lstStyle/>
                    <a:p>
                      <a:endParaRPr lang="en-ZA" sz="1000" dirty="0"/>
                    </a:p>
                  </a:txBody>
                  <a:tcPr/>
                </a:tc>
                <a:tc hMerge="1">
                  <a:txBody>
                    <a:bodyPr/>
                    <a:lstStyle/>
                    <a:p>
                      <a:endParaRPr lang="en-ZA" sz="1000" dirty="0"/>
                    </a:p>
                  </a:txBody>
                  <a:tcPr/>
                </a:tc>
              </a:tr>
              <a:tr h="545369">
                <a:tc>
                  <a:txBody>
                    <a:bodyPr/>
                    <a:lstStyle/>
                    <a:p>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M</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F</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T</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M</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F</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T</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M</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F</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T</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fr-FR" sz="1600" b="1" noProof="0" smtClean="0"/>
                        <a:t>M</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ZA" sz="1600" b="1" dirty="0" smtClean="0"/>
                        <a:t>F</a:t>
                      </a:r>
                      <a:endParaRPr lang="en-ZA" sz="1600" b="1"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r>
                        <a:rPr lang="en-ZA" sz="1600" b="1" dirty="0" smtClean="0"/>
                        <a:t>T</a:t>
                      </a:r>
                      <a:endParaRPr lang="en-ZA" sz="1600" b="1"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545369">
                <a:tc>
                  <a:txBody>
                    <a:bodyPr/>
                    <a:lstStyle/>
                    <a:p>
                      <a:r>
                        <a:rPr lang="fr-FR" sz="1600" b="1" noProof="0" smtClean="0"/>
                        <a:t>2008</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0</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0</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32</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14</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en-ZA" sz="1600" b="1"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en-ZA" sz="1600" b="1"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545369">
                <a:tc>
                  <a:txBody>
                    <a:bodyPr/>
                    <a:lstStyle/>
                    <a:p>
                      <a:r>
                        <a:rPr lang="fr-FR" sz="1600" b="1" noProof="0" smtClean="0"/>
                        <a:t>2009</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11</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15</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21</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-33</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13</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dirty="0" smtClean="0"/>
                        <a:t>7</a:t>
                      </a:r>
                      <a:endParaRPr lang="fr-FR" sz="1600" b="1" noProof="0"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15</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en-ZA" sz="1600" b="1"/>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en-ZA" sz="1600" b="1" dirty="0" smtClean="0"/>
                        <a:t>4</a:t>
                      </a:r>
                      <a:endParaRPr lang="en-ZA" sz="1600" b="1"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545369">
                <a:tc>
                  <a:txBody>
                    <a:bodyPr/>
                    <a:lstStyle/>
                    <a:p>
                      <a:r>
                        <a:rPr lang="fr-FR" sz="1600" b="1" noProof="0" smtClean="0"/>
                        <a:t>2010</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18</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19</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18</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68</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25</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-18</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fr-FR" sz="1600" b="1" noProof="0" smtClean="0"/>
                        <a:t>6</a:t>
                      </a:r>
                      <a:endParaRPr lang="fr-FR" sz="1600" b="1" noProof="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fr-FR" sz="1600" b="1" noProof="0"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endParaRPr lang="en-ZA" sz="1600" b="1"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r>
                        <a:rPr lang="en-ZA" sz="1600" b="1" dirty="0" smtClean="0"/>
                        <a:t>-58</a:t>
                      </a:r>
                      <a:endParaRPr lang="en-ZA" sz="1600" b="1"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bl>
          </a:graphicData>
        </a:graphic>
      </p:graphicFrame>
      <p:sp>
        <p:nvSpPr>
          <p:cNvPr id="10" name="Footer Placeholder 9"/>
          <p:cNvSpPr>
            <a:spLocks noGrp="1"/>
          </p:cNvSpPr>
          <p:nvPr>
            <p:ph type="ftr" sz="quarter" idx="11"/>
          </p:nvPr>
        </p:nvSpPr>
        <p:spPr/>
        <p:txBody>
          <a:bodyPr/>
          <a:lstStyle/>
          <a:p>
            <a:pPr>
              <a:defRPr/>
            </a:pPr>
            <a:r>
              <a:rPr lang="fr-FR" dirty="0" smtClean="0"/>
              <a:t>SSATP, KAMPALA.  18 – 20 Octobre 2010</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RÉSULTATS </a:t>
            </a:r>
          </a:p>
        </p:txBody>
      </p:sp>
      <p:sp>
        <p:nvSpPr>
          <p:cNvPr id="2052" name="Content Placeholder 2"/>
          <p:cNvSpPr>
            <a:spLocks noGrp="1"/>
          </p:cNvSpPr>
          <p:nvPr>
            <p:ph idx="1"/>
          </p:nvPr>
        </p:nvSpPr>
        <p:spPr>
          <a:xfrm>
            <a:off x="1000100" y="1857364"/>
            <a:ext cx="7772400" cy="2928945"/>
          </a:xfrm>
        </p:spPr>
        <p:txBody>
          <a:bodyPr/>
          <a:lstStyle/>
          <a:p>
            <a:pPr eaLnBrk="1" hangingPunct="1"/>
            <a:r>
              <a:rPr lang="fr-FR" dirty="0" smtClean="0"/>
              <a:t>Des taux de prévalence très bas en 2010 grâce aux centres de North Star surtout dans le corridor du nord (notamment Mombasa)</a:t>
            </a:r>
          </a:p>
          <a:p>
            <a:pPr eaLnBrk="1" hangingPunct="1"/>
            <a:r>
              <a:rPr lang="fr-FR" dirty="0" smtClean="0"/>
              <a:t>Des chiffres élevés surtout en Afrique australe</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7</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62466"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smtClean="0"/>
              <a:t>SSATP, KAMPALA.  18th - 20th October 2010</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RÉSULTATS</a:t>
            </a:r>
          </a:p>
        </p:txBody>
      </p:sp>
      <p:sp>
        <p:nvSpPr>
          <p:cNvPr id="6" name="Footer Placeholder 5"/>
          <p:cNvSpPr>
            <a:spLocks noGrp="1"/>
          </p:cNvSpPr>
          <p:nvPr>
            <p:ph type="ftr" sz="quarter" idx="11"/>
          </p:nvPr>
        </p:nvSpPr>
        <p:spPr/>
        <p:txBody>
          <a:bodyPr/>
          <a:lstStyle/>
          <a:p>
            <a:pPr>
              <a:defRPr/>
            </a:pPr>
            <a:r>
              <a:rPr lang="en-ZA" dirty="0" smtClean="0"/>
              <a:t>SSATP, KAMPALA.  18 - 20 Octobre 2010</a:t>
            </a:r>
            <a:endParaRPr lang="en-US" dirty="0"/>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8</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66562" r:id="rId4" imgW="1238423" imgH="1133633" progId="">
              <p:embed/>
            </p:oleObj>
          </a:graphicData>
        </a:graphic>
      </p:graphicFrame>
      <p:graphicFrame>
        <p:nvGraphicFramePr>
          <p:cNvPr id="7" name="Table 6"/>
          <p:cNvGraphicFramePr>
            <a:graphicFrameLocks noGrp="1"/>
          </p:cNvGraphicFramePr>
          <p:nvPr/>
        </p:nvGraphicFramePr>
        <p:xfrm>
          <a:off x="785784" y="1142984"/>
          <a:ext cx="8358216" cy="5212080"/>
        </p:xfrm>
        <a:graphic>
          <a:graphicData uri="http://schemas.openxmlformats.org/drawingml/2006/table">
            <a:tbl>
              <a:tblPr firstRow="1" bandRow="1">
                <a:tableStyleId>{5C22544A-7EE6-4342-B048-85BDC9FD1C3A}</a:tableStyleId>
              </a:tblPr>
              <a:tblGrid>
                <a:gridCol w="2089554"/>
                <a:gridCol w="2089554"/>
                <a:gridCol w="2089554"/>
                <a:gridCol w="2089554"/>
              </a:tblGrid>
              <a:tr h="370840">
                <a:tc>
                  <a:txBody>
                    <a:bodyPr/>
                    <a:lstStyle/>
                    <a:p>
                      <a:pPr algn="ctr">
                        <a:lnSpc>
                          <a:spcPct val="200000"/>
                        </a:lnSpc>
                      </a:pPr>
                      <a:r>
                        <a:rPr lang="fr-FR" sz="1600" b="0" noProof="0" smtClean="0">
                          <a:ln>
                            <a:solidFill>
                              <a:schemeClr val="bg2"/>
                            </a:solidFill>
                          </a:ln>
                          <a:solidFill>
                            <a:schemeClr val="bg2"/>
                          </a:solidFill>
                        </a:rPr>
                        <a:t>CENTRE</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CORRIDOR</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2009</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2010</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370840">
                <a:tc>
                  <a:txBody>
                    <a:bodyPr/>
                    <a:lstStyle/>
                    <a:p>
                      <a:pPr algn="ctr">
                        <a:lnSpc>
                          <a:spcPct val="200000"/>
                        </a:lnSpc>
                      </a:pPr>
                      <a:r>
                        <a:rPr lang="fr-FR" sz="1600" b="0" noProof="0" smtClean="0">
                          <a:ln>
                            <a:solidFill>
                              <a:schemeClr val="bg2"/>
                            </a:solidFill>
                          </a:ln>
                          <a:solidFill>
                            <a:schemeClr val="bg2"/>
                          </a:solidFill>
                        </a:rPr>
                        <a:t>KOMATIPOORT</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MAPUTO</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32</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27</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370840">
                <a:tc>
                  <a:txBody>
                    <a:bodyPr/>
                    <a:lstStyle/>
                    <a:p>
                      <a:pPr algn="ctr">
                        <a:lnSpc>
                          <a:spcPct val="200000"/>
                        </a:lnSpc>
                      </a:pPr>
                      <a:r>
                        <a:rPr lang="fr-FR" sz="1600" b="0" noProof="0" smtClean="0">
                          <a:ln>
                            <a:solidFill>
                              <a:schemeClr val="bg2"/>
                            </a:solidFill>
                          </a:ln>
                          <a:solidFill>
                            <a:schemeClr val="bg2"/>
                          </a:solidFill>
                        </a:rPr>
                        <a:t>BEITBRIDGE</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NORD-SUD</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16</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24</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370840">
                <a:tc>
                  <a:txBody>
                    <a:bodyPr/>
                    <a:lstStyle/>
                    <a:p>
                      <a:pPr algn="ctr">
                        <a:lnSpc>
                          <a:spcPct val="200000"/>
                        </a:lnSpc>
                      </a:pPr>
                      <a:r>
                        <a:rPr lang="fr-FR" sz="1600" b="0" noProof="0" smtClean="0">
                          <a:ln>
                            <a:solidFill>
                              <a:schemeClr val="bg2"/>
                            </a:solidFill>
                          </a:ln>
                          <a:solidFill>
                            <a:schemeClr val="bg2"/>
                          </a:solidFill>
                        </a:rPr>
                        <a:t>PORT ELIZABETH</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N/A</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14</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23</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370840">
                <a:tc>
                  <a:txBody>
                    <a:bodyPr/>
                    <a:lstStyle/>
                    <a:p>
                      <a:pPr>
                        <a:lnSpc>
                          <a:spcPct val="200000"/>
                        </a:lnSpc>
                      </a:pPr>
                      <a:r>
                        <a:rPr lang="fr-FR" sz="1600" noProof="0" smtClean="0">
                          <a:ln>
                            <a:solidFill>
                              <a:schemeClr val="bg2"/>
                            </a:solidFill>
                          </a:ln>
                          <a:solidFill>
                            <a:schemeClr val="bg2"/>
                          </a:solidFill>
                        </a:rPr>
                        <a:t>TUNDUMA</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noProof="0" smtClean="0">
                          <a:ln>
                            <a:solidFill>
                              <a:schemeClr val="bg2"/>
                            </a:solidFill>
                          </a:ln>
                          <a:solidFill>
                            <a:schemeClr val="bg2"/>
                          </a:solidFill>
                        </a:rPr>
                        <a:t>DAR</a:t>
                      </a:r>
                      <a:r>
                        <a:rPr lang="fr-FR" sz="1600" baseline="0" noProof="0" smtClean="0">
                          <a:ln>
                            <a:solidFill>
                              <a:schemeClr val="bg2"/>
                            </a:solidFill>
                          </a:ln>
                          <a:solidFill>
                            <a:schemeClr val="bg2"/>
                          </a:solidFill>
                        </a:rPr>
                        <a:t> ES SALAAM</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noProof="0" smtClean="0">
                          <a:ln>
                            <a:solidFill>
                              <a:schemeClr val="bg2"/>
                            </a:solidFill>
                          </a:ln>
                          <a:solidFill>
                            <a:schemeClr val="bg2"/>
                          </a:solidFill>
                        </a:rPr>
                        <a:t>N/A</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20</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249238">
                <a:tc>
                  <a:txBody>
                    <a:bodyPr/>
                    <a:lstStyle/>
                    <a:p>
                      <a:pPr>
                        <a:lnSpc>
                          <a:spcPct val="200000"/>
                        </a:lnSpc>
                      </a:pPr>
                      <a:r>
                        <a:rPr lang="fr-FR" sz="1600" noProof="0" smtClean="0">
                          <a:ln>
                            <a:solidFill>
                              <a:schemeClr val="bg2"/>
                            </a:solidFill>
                          </a:ln>
                          <a:solidFill>
                            <a:schemeClr val="bg2"/>
                          </a:solidFill>
                        </a:rPr>
                        <a:t>EAST LONDON</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noProof="0" smtClean="0">
                          <a:ln>
                            <a:solidFill>
                              <a:schemeClr val="bg2"/>
                            </a:solidFill>
                          </a:ln>
                          <a:solidFill>
                            <a:schemeClr val="bg2"/>
                          </a:solidFill>
                        </a:rPr>
                        <a:t>N/A</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noProof="0" smtClean="0">
                          <a:ln>
                            <a:solidFill>
                              <a:schemeClr val="bg2"/>
                            </a:solidFill>
                          </a:ln>
                          <a:solidFill>
                            <a:schemeClr val="bg2"/>
                          </a:solidFill>
                        </a:rPr>
                        <a:t>27</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16</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370840">
                <a:tc>
                  <a:txBody>
                    <a:bodyPr/>
                    <a:lstStyle/>
                    <a:p>
                      <a:pPr algn="ctr">
                        <a:lnSpc>
                          <a:spcPct val="200000"/>
                        </a:lnSpc>
                      </a:pPr>
                      <a:r>
                        <a:rPr lang="fr-FR" sz="1600" b="0" noProof="0" smtClean="0">
                          <a:ln>
                            <a:solidFill>
                              <a:schemeClr val="bg2"/>
                            </a:solidFill>
                          </a:ln>
                          <a:solidFill>
                            <a:schemeClr val="bg2"/>
                          </a:solidFill>
                        </a:rPr>
                        <a:t>ZEERUST</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NORD-SUD</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31</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14</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370840">
                <a:tc>
                  <a:txBody>
                    <a:bodyPr/>
                    <a:lstStyle/>
                    <a:p>
                      <a:pPr algn="ctr">
                        <a:lnSpc>
                          <a:spcPct val="200000"/>
                        </a:lnSpc>
                      </a:pPr>
                      <a:r>
                        <a:rPr lang="fr-FR" sz="1600" b="0" noProof="0" smtClean="0">
                          <a:ln>
                            <a:solidFill>
                              <a:schemeClr val="bg2"/>
                            </a:solidFill>
                          </a:ln>
                          <a:solidFill>
                            <a:schemeClr val="bg2"/>
                          </a:solidFill>
                        </a:rPr>
                        <a:t>MARIANHILL</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b="0" noProof="0" smtClean="0">
                          <a:ln>
                            <a:solidFill>
                              <a:schemeClr val="bg2"/>
                            </a:solidFill>
                          </a:ln>
                          <a:solidFill>
                            <a:schemeClr val="bg2"/>
                          </a:solidFill>
                        </a:rPr>
                        <a:t>NORD-SUD</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20</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smtClean="0">
                          <a:ln>
                            <a:solidFill>
                              <a:schemeClr val="bg2"/>
                            </a:solidFill>
                          </a:ln>
                          <a:solidFill>
                            <a:schemeClr val="bg2"/>
                          </a:solidFill>
                        </a:rPr>
                        <a:t>11</a:t>
                      </a:r>
                      <a:endParaRPr lang="fr-FR" sz="1600" b="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370840">
                <a:tc>
                  <a:txBody>
                    <a:bodyPr/>
                    <a:lstStyle/>
                    <a:p>
                      <a:pPr>
                        <a:lnSpc>
                          <a:spcPct val="200000"/>
                        </a:lnSpc>
                      </a:pPr>
                      <a:r>
                        <a:rPr lang="fr-FR" sz="1600" noProof="0" smtClean="0">
                          <a:ln>
                            <a:solidFill>
                              <a:schemeClr val="bg2"/>
                            </a:solidFill>
                          </a:ln>
                          <a:solidFill>
                            <a:schemeClr val="bg2"/>
                          </a:solidFill>
                        </a:rPr>
                        <a:t>HARRISMITH</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ctr">
                        <a:lnSpc>
                          <a:spcPct val="200000"/>
                        </a:lnSpc>
                      </a:pPr>
                      <a:r>
                        <a:rPr lang="fr-FR" sz="1600" noProof="0" smtClean="0">
                          <a:ln>
                            <a:solidFill>
                              <a:schemeClr val="bg2"/>
                            </a:solidFill>
                          </a:ln>
                          <a:solidFill>
                            <a:schemeClr val="bg2"/>
                          </a:solidFill>
                        </a:rPr>
                        <a:t>NORD-SUD</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noProof="0" smtClean="0">
                          <a:ln>
                            <a:solidFill>
                              <a:schemeClr val="bg2"/>
                            </a:solidFill>
                          </a:ln>
                          <a:solidFill>
                            <a:schemeClr val="bg2"/>
                          </a:solidFill>
                        </a:rPr>
                        <a:t>21</a:t>
                      </a:r>
                      <a:endParaRPr lang="fr-FR" sz="1600" noProof="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algn="r">
                        <a:lnSpc>
                          <a:spcPct val="200000"/>
                        </a:lnSpc>
                      </a:pPr>
                      <a:r>
                        <a:rPr lang="fr-FR" sz="1600" b="0" noProof="0" dirty="0" smtClean="0">
                          <a:ln>
                            <a:solidFill>
                              <a:schemeClr val="bg2"/>
                            </a:solidFill>
                          </a:ln>
                          <a:solidFill>
                            <a:schemeClr val="bg2"/>
                          </a:solidFill>
                        </a:rPr>
                        <a:t>10</a:t>
                      </a:r>
                      <a:endParaRPr lang="fr-FR" sz="1600" b="0" noProof="0" dirty="0">
                        <a:ln>
                          <a:solidFill>
                            <a:schemeClr val="bg2"/>
                          </a:solidFill>
                        </a:ln>
                        <a:solidFill>
                          <a:schemeClr val="bg2"/>
                        </a:soli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chor="ctr"/>
          <a:lstStyle/>
          <a:p>
            <a:pPr algn="ctr" eaLnBrk="1" hangingPunct="1">
              <a:defRPr/>
            </a:pPr>
            <a:r>
              <a:rPr lang="en-ZA" sz="4000" dirty="0" smtClean="0"/>
              <a:t>RÉSULTATS</a:t>
            </a:r>
          </a:p>
        </p:txBody>
      </p:sp>
      <p:sp>
        <p:nvSpPr>
          <p:cNvPr id="2052" name="Content Placeholder 2"/>
          <p:cNvSpPr>
            <a:spLocks noGrp="1"/>
          </p:cNvSpPr>
          <p:nvPr>
            <p:ph idx="1"/>
          </p:nvPr>
        </p:nvSpPr>
        <p:spPr>
          <a:xfrm>
            <a:off x="1000125" y="1571625"/>
            <a:ext cx="7772400" cy="4114800"/>
          </a:xfrm>
        </p:spPr>
        <p:txBody>
          <a:bodyPr/>
          <a:lstStyle/>
          <a:p>
            <a:pPr eaLnBrk="1" hangingPunct="1"/>
            <a:r>
              <a:rPr lang="fr-FR" dirty="0" smtClean="0"/>
              <a:t>Presque 260000 personnes ont bénéficiés des informations, des formations et communications dans des centres de mieux-être durant les trois dernières années</a:t>
            </a:r>
          </a:p>
          <a:p>
            <a:pPr eaLnBrk="1" hangingPunct="1"/>
            <a:r>
              <a:rPr lang="fr-FR" dirty="0" smtClean="0"/>
              <a:t>104000 ont reçues des soins médicaux </a:t>
            </a:r>
          </a:p>
          <a:p>
            <a:pPr eaLnBrk="1" hangingPunct="1"/>
            <a:r>
              <a:rPr lang="fr-FR" dirty="0" smtClean="0"/>
              <a:t>C’est difficile d’évaluer le nombre des préservatifs distribués, mais ce nombre doit dépasser 3 millions dans la même période</a:t>
            </a:r>
          </a:p>
        </p:txBody>
      </p:sp>
      <p:sp>
        <p:nvSpPr>
          <p:cNvPr id="4" name="Slide Number Placeholder 3"/>
          <p:cNvSpPr>
            <a:spLocks noGrp="1"/>
          </p:cNvSpPr>
          <p:nvPr>
            <p:ph type="sldNum" sz="quarter" idx="12"/>
          </p:nvPr>
        </p:nvSpPr>
        <p:spPr/>
        <p:txBody>
          <a:bodyPr/>
          <a:lstStyle/>
          <a:p>
            <a:pPr>
              <a:defRPr/>
            </a:pPr>
            <a:fld id="{6F02E354-4180-448E-A908-0CC93EA226E5}" type="slidenum">
              <a:rPr lang="en-US"/>
              <a:pPr>
                <a:defRPr/>
              </a:pPr>
              <a:t>9</a:t>
            </a:fld>
            <a:endParaRPr lang="en-US"/>
          </a:p>
        </p:txBody>
      </p:sp>
      <p:graphicFrame>
        <p:nvGraphicFramePr>
          <p:cNvPr id="2050" name="Object 5"/>
          <p:cNvGraphicFramePr>
            <a:graphicFrameLocks noChangeAspect="1"/>
          </p:cNvGraphicFramePr>
          <p:nvPr/>
        </p:nvGraphicFramePr>
        <p:xfrm>
          <a:off x="0" y="6138863"/>
          <a:ext cx="785813" cy="719137"/>
        </p:xfrm>
        <a:graphic>
          <a:graphicData uri="http://schemas.openxmlformats.org/presentationml/2006/ole">
            <p:oleObj spid="_x0000_s65538" r:id="rId4" imgW="1238423" imgH="1133633" progId="">
              <p:embed/>
            </p:oleObj>
          </a:graphicData>
        </a:graphic>
      </p:graphicFrame>
      <p:sp>
        <p:nvSpPr>
          <p:cNvPr id="6" name="Footer Placeholder 5"/>
          <p:cNvSpPr>
            <a:spLocks noGrp="1"/>
          </p:cNvSpPr>
          <p:nvPr>
            <p:ph type="ftr" sz="quarter" idx="11"/>
          </p:nvPr>
        </p:nvSpPr>
        <p:spPr/>
        <p:txBody>
          <a:bodyPr/>
          <a:lstStyle/>
          <a:p>
            <a:pPr>
              <a:defRPr/>
            </a:pPr>
            <a:r>
              <a:rPr lang="en-ZA" dirty="0" smtClean="0"/>
              <a:t>SSATP, KAMPALA.  18 – 20 Octobre 2010</a:t>
            </a:r>
            <a:endParaRPr lang="en-US" dirty="0"/>
          </a:p>
        </p:txBody>
      </p:sp>
    </p:spTree>
  </p:cSld>
  <p:clrMapOvr>
    <a:masterClrMapping/>
  </p:clrMapOvr>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1241</Words>
  <Application>Microsoft Office PowerPoint</Application>
  <PresentationFormat>On-screen Show (4:3)</PresentationFormat>
  <Paragraphs>244</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29" baseType="lpstr">
      <vt:lpstr>Factory</vt:lpstr>
      <vt:lpstr>LE SUIVI ET LE PLAIDOYER POUR LES INTERVENTIONS EFFICACES SUR LE VIH/SIDA LE LONG DES CORRIDORS EN AFRIQUE ORIENTALE ET AUSTRALE</vt:lpstr>
      <vt:lpstr>CONTENUS</vt:lpstr>
      <vt:lpstr>OBJECTIFS</vt:lpstr>
      <vt:lpstr>RESULTATS</vt:lpstr>
      <vt:lpstr>RÉSULTATS</vt:lpstr>
      <vt:lpstr>Slide 6</vt:lpstr>
      <vt:lpstr>RÉSULTATS </vt:lpstr>
      <vt:lpstr>RÉSULTATS</vt:lpstr>
      <vt:lpstr>RÉSULTATS</vt:lpstr>
      <vt:lpstr>ACTIVITÉS</vt:lpstr>
      <vt:lpstr>RÉSULTATS </vt:lpstr>
      <vt:lpstr>RÉSULTATS </vt:lpstr>
      <vt:lpstr>ACTIVITÉS</vt:lpstr>
      <vt:lpstr>ACTIVITÉS</vt:lpstr>
      <vt:lpstr>ACTIVITÉS</vt:lpstr>
      <vt:lpstr>ACTIVITÉS</vt:lpstr>
      <vt:lpstr>LES DÉFIS (FINANCEMENT)</vt:lpstr>
      <vt:lpstr> LES DÉFIS (NRTAs)</vt:lpstr>
      <vt:lpstr>LES DÉFIS (CONNECTIVITÉ)</vt:lpstr>
      <vt:lpstr>Slide 20</vt:lpstr>
      <vt:lpstr>Slide 21</vt:lpstr>
      <vt:lpstr>Slide 22</vt:lpstr>
      <vt:lpstr>Slide 23</vt:lpstr>
      <vt:lpstr>Slide 24</vt:lpstr>
      <vt:lpstr>PROJET SADC DU FONDS MONDIAL</vt:lpstr>
      <vt:lpstr>PROJET SADC DU FONDS MONDIAL</vt:lpstr>
      <vt:lpstr>RECOMMENDATIONS</vt:lpstr>
      <vt:lpstr>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FESARTA</dc:title>
  <dc:creator>Greg</dc:creator>
  <cp:lastModifiedBy>Monique Desthuis-Francis</cp:lastModifiedBy>
  <cp:revision>224</cp:revision>
  <dcterms:created xsi:type="dcterms:W3CDTF">2009-03-20T14:13:04Z</dcterms:created>
  <dcterms:modified xsi:type="dcterms:W3CDTF">2010-11-19T22:09:33Z</dcterms:modified>
</cp:coreProperties>
</file>