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6"/>
  </p:notesMasterIdLst>
  <p:sldIdLst>
    <p:sldId id="266" r:id="rId2"/>
    <p:sldId id="257" r:id="rId3"/>
    <p:sldId id="258" r:id="rId4"/>
    <p:sldId id="259" r:id="rId5"/>
    <p:sldId id="260" r:id="rId6"/>
    <p:sldId id="261" r:id="rId7"/>
    <p:sldId id="276" r:id="rId8"/>
    <p:sldId id="263" r:id="rId9"/>
    <p:sldId id="264" r:id="rId10"/>
    <p:sldId id="265" r:id="rId11"/>
    <p:sldId id="268" r:id="rId12"/>
    <p:sldId id="269" r:id="rId13"/>
    <p:sldId id="271" r:id="rId14"/>
    <p:sldId id="280" r:id="rId15"/>
    <p:sldId id="277" r:id="rId16"/>
    <p:sldId id="288" r:id="rId17"/>
    <p:sldId id="278" r:id="rId18"/>
    <p:sldId id="275" r:id="rId19"/>
    <p:sldId id="283" r:id="rId20"/>
    <p:sldId id="284" r:id="rId21"/>
    <p:sldId id="285" r:id="rId22"/>
    <p:sldId id="286" r:id="rId23"/>
    <p:sldId id="287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28" autoAdjust="0"/>
  </p:normalViewPr>
  <p:slideViewPr>
    <p:cSldViewPr>
      <p:cViewPr varScale="1">
        <p:scale>
          <a:sx n="104" d="100"/>
          <a:sy n="10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4CFE1-B0A7-4917-89D4-82663B90B1A9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26E32-C995-4464-89B1-721216643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0887" cy="34226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8054" y="4421188"/>
            <a:ext cx="5027839" cy="411361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6E32-C995-4464-89B1-721216643E4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6E32-C995-4464-89B1-721216643E4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6E32-C995-4464-89B1-721216643E4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6E32-C995-4464-89B1-721216643E4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B4155-81BC-415B-9B36-03AF491DBF9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6E32-C995-4464-89B1-721216643E4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5EF4A-B25C-48EF-8076-78BA1E0AD4B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6E32-C995-4464-89B1-721216643E4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6E32-C995-4464-89B1-721216643E4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6E32-C995-4464-89B1-721216643E4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6E32-C995-4464-89B1-721216643E4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6E32-C995-4464-89B1-721216643E4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6E32-C995-4464-89B1-721216643E4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6E32-C995-4464-89B1-721216643E4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6E32-C995-4464-89B1-721216643E4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0887" cy="34226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8054" y="4421188"/>
            <a:ext cx="5027839" cy="411361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50B447E-F0C6-4AD2-A01C-1E9D7679DFC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2A3210-5EE5-4F4A-BB5A-0A3589FB6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447E-F0C6-4AD2-A01C-1E9D7679DFC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3210-5EE5-4F4A-BB5A-0A3589FB6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50B447E-F0C6-4AD2-A01C-1E9D7679DFC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22A3210-5EE5-4F4A-BB5A-0A3589FB6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279B7-DF21-4922-87A6-4864FD9D523C}" type="datetime1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I-</a:t>
            </a:r>
            <a:fld id="{BE134AE1-763E-41BF-BC8F-AF458B62B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CF0B8-D4E7-4764-860A-3DB91CB0F706}" type="datetime1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I-</a:t>
            </a:r>
            <a:fld id="{1B35DC07-5E7E-4601-8375-A88A43E1C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447E-F0C6-4AD2-A01C-1E9D7679DFC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2A3210-5EE5-4F4A-BB5A-0A3589FB6A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447E-F0C6-4AD2-A01C-1E9D7679DFC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22A3210-5EE5-4F4A-BB5A-0A3589FB6A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0B447E-F0C6-4AD2-A01C-1E9D7679DFC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2A3210-5EE5-4F4A-BB5A-0A3589FB6A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0B447E-F0C6-4AD2-A01C-1E9D7679DFC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2A3210-5EE5-4F4A-BB5A-0A3589FB6A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447E-F0C6-4AD2-A01C-1E9D7679DFC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2A3210-5EE5-4F4A-BB5A-0A3589FB6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447E-F0C6-4AD2-A01C-1E9D7679DFC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2A3210-5EE5-4F4A-BB5A-0A3589FB6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447E-F0C6-4AD2-A01C-1E9D7679DFC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2A3210-5EE5-4F4A-BB5A-0A3589FB6A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50B447E-F0C6-4AD2-A01C-1E9D7679DFC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22A3210-5EE5-4F4A-BB5A-0A3589FB6A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0B447E-F0C6-4AD2-A01C-1E9D7679DFC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2A3210-5EE5-4F4A-BB5A-0A3589FB6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r>
              <a:rPr lang="en-US" smtClean="0"/>
              <a:t>I-</a:t>
            </a:r>
            <a:fld id="{7E1C1561-28AF-470D-8CF6-CB179FEAFA08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37891" name="Picture 4" descr="Lima Bus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9" descr="lag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95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Dar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43200"/>
            <a:ext cx="45720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befo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-38100"/>
            <a:ext cx="4572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0" y="14288"/>
            <a:ext cx="81945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Lima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495800" y="77788"/>
            <a:ext cx="2971800" cy="455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i="1" dirty="0"/>
              <a:t>Bogota (Before</a:t>
            </a:r>
            <a:r>
              <a:rPr lang="en-US" sz="2800" dirty="0"/>
              <a:t>)</a:t>
            </a:r>
          </a:p>
        </p:txBody>
      </p:sp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4572000" y="5638800"/>
            <a:ext cx="26177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chemeClr val="bg1"/>
                </a:solidFill>
              </a:rPr>
              <a:t>Dar es Salaam</a:t>
            </a:r>
          </a:p>
        </p:txBody>
      </p:sp>
      <p:sp>
        <p:nvSpPr>
          <p:cNvPr id="37898" name="Text Box 11"/>
          <p:cNvSpPr txBox="1">
            <a:spLocks noChangeArrowheads="1"/>
          </p:cNvSpPr>
          <p:nvPr/>
        </p:nvSpPr>
        <p:spPr bwMode="auto">
          <a:xfrm>
            <a:off x="0" y="5729288"/>
            <a:ext cx="12334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chemeClr val="bg1"/>
                </a:solidFill>
              </a:rPr>
              <a:t>Lagos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2514600"/>
            <a:ext cx="5029200" cy="13849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Urban Transport:   Looking Forward</a:t>
            </a:r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Ajay Kumar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Possible Cause of Congestion </a:t>
            </a:r>
            <a:br>
              <a:rPr lang="en-US" b="1" dirty="0" smtClean="0"/>
            </a:br>
            <a:r>
              <a:rPr lang="en-US" b="1" dirty="0" smtClean="0"/>
              <a:t>Supply Side Changes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8686800" cy="5334000"/>
          </a:xfrm>
        </p:spPr>
        <p:txBody>
          <a:bodyPr>
            <a:normAutofit/>
          </a:bodyPr>
          <a:lstStyle/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dirty="0" smtClean="0"/>
              <a:t>Non-Motorized Transport</a:t>
            </a:r>
          </a:p>
          <a:p>
            <a:pPr lvl="1">
              <a:spcBef>
                <a:spcPct val="5000"/>
              </a:spcBef>
              <a:spcAft>
                <a:spcPct val="5000"/>
              </a:spcAft>
            </a:pPr>
            <a:r>
              <a:rPr lang="en-US" dirty="0" smtClean="0"/>
              <a:t>Declining space dedicated</a:t>
            </a:r>
          </a:p>
          <a:p>
            <a:pPr lvl="1">
              <a:spcBef>
                <a:spcPct val="5000"/>
              </a:spcBef>
              <a:spcAft>
                <a:spcPct val="5000"/>
              </a:spcAft>
            </a:pPr>
            <a:r>
              <a:rPr lang="en-US" dirty="0" smtClean="0"/>
              <a:t>Right-of-Way (ROW) encroachment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dirty="0" smtClean="0"/>
              <a:t>Public transport system</a:t>
            </a:r>
          </a:p>
          <a:p>
            <a:pPr lvl="1">
              <a:spcBef>
                <a:spcPct val="5000"/>
              </a:spcBef>
              <a:spcAft>
                <a:spcPct val="5000"/>
              </a:spcAft>
            </a:pPr>
            <a:r>
              <a:rPr lang="en-US" dirty="0" smtClean="0"/>
              <a:t>On-street, poorly regulated competition</a:t>
            </a:r>
          </a:p>
          <a:p>
            <a:pPr lvl="1">
              <a:spcBef>
                <a:spcPct val="5000"/>
              </a:spcBef>
              <a:spcAft>
                <a:spcPct val="5000"/>
              </a:spcAft>
            </a:pPr>
            <a:r>
              <a:rPr lang="en-US" dirty="0" smtClean="0"/>
              <a:t>Route structure does not match travel needs</a:t>
            </a:r>
          </a:p>
          <a:p>
            <a:pPr lvl="1">
              <a:spcBef>
                <a:spcPct val="5000"/>
              </a:spcBef>
              <a:spcAft>
                <a:spcPct val="5000"/>
              </a:spcAft>
            </a:pPr>
            <a:r>
              <a:rPr lang="en-US" dirty="0" smtClean="0"/>
              <a:t>Insufficient capacity in major corridors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dirty="0" smtClean="0"/>
              <a:t>Roads</a:t>
            </a:r>
          </a:p>
          <a:p>
            <a:pPr lvl="1">
              <a:spcBef>
                <a:spcPct val="5000"/>
              </a:spcBef>
              <a:spcAft>
                <a:spcPct val="5000"/>
              </a:spcAft>
            </a:pPr>
            <a:r>
              <a:rPr lang="en-US" dirty="0" smtClean="0"/>
              <a:t>Poor design/condition /connectivity </a:t>
            </a:r>
          </a:p>
          <a:p>
            <a:pPr lvl="3">
              <a:spcBef>
                <a:spcPct val="5000"/>
              </a:spcBef>
              <a:spcAft>
                <a:spcPct val="5000"/>
              </a:spcAft>
            </a:pPr>
            <a:r>
              <a:rPr lang="en-US" dirty="0" smtClean="0"/>
              <a:t>Average road density in SSA cities is 300m/1000 population</a:t>
            </a:r>
          </a:p>
          <a:p>
            <a:pPr lvl="1">
              <a:spcBef>
                <a:spcPct val="5000"/>
              </a:spcBef>
              <a:spcAft>
                <a:spcPct val="5000"/>
              </a:spcAft>
            </a:pPr>
            <a:r>
              <a:rPr lang="en-US" dirty="0" smtClean="0"/>
              <a:t>Ineffective parking /traffic management</a:t>
            </a:r>
          </a:p>
          <a:p>
            <a:pPr lvl="1">
              <a:spcBef>
                <a:spcPct val="5000"/>
              </a:spcBef>
              <a:spcAft>
                <a:spcPct val="5000"/>
              </a:spcAft>
            </a:pPr>
            <a:r>
              <a:rPr lang="en-US" dirty="0" smtClean="0"/>
              <a:t>Poor enforcement of traffic rules</a:t>
            </a:r>
          </a:p>
        </p:txBody>
      </p:sp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r>
              <a:rPr lang="en-US" smtClean="0"/>
              <a:t>I-</a:t>
            </a:r>
            <a:fld id="{18C3E137-F1EC-4E5F-946A-F1E650614A6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Lessons from Past</a:t>
            </a:r>
            <a:endParaRPr lang="en-US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C1413B9-443E-4F08-A9D6-7101381DC899}" type="slidenum">
              <a:rPr lang="en-US"/>
              <a:pPr/>
              <a:t>11</a:t>
            </a:fld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0" y="1752601"/>
            <a:ext cx="7772400" cy="48450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GB" sz="2800" dirty="0"/>
              <a:t>Multiple institutions involved with planning, regulation, licensing, resource allocation and enforcement</a:t>
            </a:r>
            <a:br>
              <a:rPr lang="en-GB" sz="2800" dirty="0"/>
            </a:br>
            <a:endParaRPr lang="en-GB" sz="2800" dirty="0"/>
          </a:p>
          <a:p>
            <a:pPr>
              <a:lnSpc>
                <a:spcPct val="80000"/>
              </a:lnSpc>
            </a:pPr>
            <a:r>
              <a:rPr lang="en-GB" sz="2800" dirty="0"/>
              <a:t>Lack of coordinated land use-transport planning</a:t>
            </a:r>
            <a:br>
              <a:rPr lang="en-GB" sz="2800" dirty="0"/>
            </a:br>
            <a:endParaRPr lang="en-GB" sz="2800" dirty="0"/>
          </a:p>
          <a:p>
            <a:pPr>
              <a:lnSpc>
                <a:spcPct val="80000"/>
              </a:lnSpc>
            </a:pPr>
            <a:r>
              <a:rPr lang="en-GB" sz="2800" dirty="0"/>
              <a:t>Inadequate environmental </a:t>
            </a:r>
            <a:r>
              <a:rPr lang="en-GB" sz="2800" dirty="0" smtClean="0"/>
              <a:t>and social impact </a:t>
            </a:r>
            <a:r>
              <a:rPr lang="en-GB" sz="2800" dirty="0"/>
              <a:t>assessment</a:t>
            </a:r>
            <a:br>
              <a:rPr lang="en-GB" sz="2800" dirty="0"/>
            </a:br>
            <a:endParaRPr lang="en-GB" sz="2800" dirty="0"/>
          </a:p>
          <a:p>
            <a:pPr>
              <a:lnSpc>
                <a:spcPct val="80000"/>
              </a:lnSpc>
            </a:pPr>
            <a:r>
              <a:rPr lang="en-GB" sz="2800" dirty="0"/>
              <a:t>Deterioration in coverage and quality of organized public transport services</a:t>
            </a:r>
          </a:p>
          <a:p>
            <a:pPr lvl="1">
              <a:lnSpc>
                <a:spcPct val="80000"/>
              </a:lnSpc>
            </a:pPr>
            <a:r>
              <a:rPr lang="en-GB" sz="2800" dirty="0"/>
              <a:t>Proliferation of unregulated private sector operators (minibuses/taxis/motor cycles)</a:t>
            </a:r>
          </a:p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Lessons from Past</a:t>
            </a:r>
            <a:endParaRPr lang="en-US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E38E271-7D18-4C0E-9B72-2A6727D74DC5}" type="slidenum">
              <a:rPr lang="en-US"/>
              <a:pPr/>
              <a:t>12</a:t>
            </a:fld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>Importance of infrastructure</a:t>
            </a:r>
          </a:p>
          <a:p>
            <a:pPr lvl="1">
              <a:lnSpc>
                <a:spcPct val="90000"/>
              </a:lnSpc>
            </a:pPr>
            <a:r>
              <a:rPr lang="en-GB" sz="3200" dirty="0"/>
              <a:t>Poor quality roads &amp; lack of capacity reduce productivity of urban transport fleets</a:t>
            </a:r>
          </a:p>
          <a:p>
            <a:pPr lvl="1">
              <a:lnSpc>
                <a:spcPct val="90000"/>
              </a:lnSpc>
            </a:pPr>
            <a:r>
              <a:rPr lang="en-GB" sz="3200" dirty="0"/>
              <a:t>Funding needs to be increased to reflect importance of urban transport in national system</a:t>
            </a:r>
            <a:br>
              <a:rPr lang="en-GB" sz="3200" dirty="0"/>
            </a:br>
            <a:endParaRPr lang="en-GB" sz="3200" dirty="0"/>
          </a:p>
          <a:p>
            <a:pPr>
              <a:lnSpc>
                <a:spcPct val="90000"/>
              </a:lnSpc>
            </a:pPr>
            <a:r>
              <a:rPr lang="en-GB" sz="3200" dirty="0"/>
              <a:t>Existing regulation should be enforced</a:t>
            </a:r>
          </a:p>
          <a:p>
            <a:pPr lvl="1">
              <a:lnSpc>
                <a:spcPct val="90000"/>
              </a:lnSpc>
            </a:pPr>
            <a:r>
              <a:rPr lang="en-GB" sz="3200" dirty="0"/>
              <a:t>Control parking </a:t>
            </a:r>
          </a:p>
          <a:p>
            <a:pPr lvl="1">
              <a:lnSpc>
                <a:spcPct val="90000"/>
              </a:lnSpc>
            </a:pPr>
            <a:r>
              <a:rPr lang="en-GB" sz="3200" dirty="0"/>
              <a:t>Vehicle inspections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Lessons from Past</a:t>
            </a:r>
            <a:endParaRPr lang="en-US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519EA6D-7DCB-4894-AF3D-E4A5C6034FC4}" type="slidenum">
              <a:rPr lang="en-US"/>
              <a:pPr/>
              <a:t>13</a:t>
            </a:fld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6613" y="2057400"/>
            <a:ext cx="7693025" cy="449579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GB" sz="3600" dirty="0"/>
              <a:t>Monitoring system performance</a:t>
            </a:r>
          </a:p>
          <a:p>
            <a:pPr lvl="1"/>
            <a:r>
              <a:rPr lang="en-GB" sz="3600" dirty="0"/>
              <a:t>Basic statistics not </a:t>
            </a:r>
            <a:r>
              <a:rPr lang="en-GB" sz="3600" dirty="0" smtClean="0"/>
              <a:t>collected and reported in an organized way</a:t>
            </a:r>
            <a:endParaRPr lang="en-GB" sz="3600" dirty="0"/>
          </a:p>
          <a:p>
            <a:pPr lvl="1"/>
            <a:r>
              <a:rPr lang="en-GB" sz="3600" dirty="0" smtClean="0"/>
              <a:t>As a result, difficult to monitor changes and develop solutions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Strategic Planning for Urban Transport:  Why?</a:t>
            </a:r>
            <a:endParaRPr lang="en-US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519EA6D-7DCB-4894-AF3D-E4A5C6034FC4}" type="slidenum">
              <a:rPr lang="en-US"/>
              <a:pPr/>
              <a:t>14</a:t>
            </a:fld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6613" y="1752600"/>
            <a:ext cx="7693025" cy="4267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Transport problems growing in magnitude and complexity</a:t>
            </a:r>
          </a:p>
          <a:p>
            <a:r>
              <a:rPr lang="en-US" dirty="0" smtClean="0"/>
              <a:t>Related to other strategic issues</a:t>
            </a:r>
          </a:p>
          <a:p>
            <a:r>
              <a:rPr lang="en-US" dirty="0" smtClean="0"/>
              <a:t>Transport too often implemented and operated in pieces defined by mode and geography; too little decision support information relating to entire metropolitan multi-modal system</a:t>
            </a:r>
          </a:p>
          <a:p>
            <a:r>
              <a:rPr lang="en-US" dirty="0" smtClean="0"/>
              <a:t>Focus on pre conceived solutions, not an understanding of problems and issues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II-</a:t>
            </a:r>
            <a:fld id="{10B95F62-8EE7-44FB-906A-78F1E34FD11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5344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A vision of the metropolis in the future (20+ years) including transport and related sectors</a:t>
            </a:r>
          </a:p>
          <a:p>
            <a:pPr eaLnBrk="1" hangingPunct="1"/>
            <a:r>
              <a:rPr lang="en-US" dirty="0" smtClean="0"/>
              <a:t>Projects may be outputs, not inputs, if not already committed</a:t>
            </a:r>
          </a:p>
          <a:p>
            <a:pPr eaLnBrk="1" hangingPunct="1"/>
            <a:endParaRPr lang="en-US" sz="3600" dirty="0" smtClean="0"/>
          </a:p>
          <a:p>
            <a:pPr eaLnBrk="1" hangingPunct="1">
              <a:spcBef>
                <a:spcPct val="0"/>
              </a:spcBef>
            </a:pPr>
            <a:r>
              <a:rPr lang="en-US" i="1" dirty="0" smtClean="0"/>
              <a:t>“Vision: Two line,  40 km Metro, 5 km monorail and three ring roads by 2020”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6096000" cy="1143000"/>
          </a:xfrm>
        </p:spPr>
        <p:txBody>
          <a:bodyPr/>
          <a:lstStyle/>
          <a:p>
            <a:pPr eaLnBrk="1" hangingPunct="1"/>
            <a:r>
              <a:rPr lang="en-US" smtClean="0"/>
              <a:t>Starting Point? A Vision</a:t>
            </a:r>
            <a:endParaRPr lang="en-US" sz="3200" smtClean="0"/>
          </a:p>
        </p:txBody>
      </p:sp>
      <p:pic>
        <p:nvPicPr>
          <p:cNvPr id="16390" name="Picture 12" descr="j02997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81000"/>
            <a:ext cx="8683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Planning Process</a:t>
            </a:r>
            <a:endParaRPr lang="en-US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519EA6D-7DCB-4894-AF3D-E4A5C6034FC4}" type="slidenum">
              <a:rPr lang="en-US"/>
              <a:pPr/>
              <a:t>16</a:t>
            </a:fld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676400"/>
            <a:ext cx="7693025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3200" dirty="0" smtClean="0"/>
              <a:t>All decisions are “political” irrespective of political system, but in developing countries, decision makers are often uninformed</a:t>
            </a:r>
          </a:p>
          <a:p>
            <a:pPr>
              <a:buFont typeface="Wingdings" pitchFamily="2" charset="2"/>
              <a:buNone/>
            </a:pPr>
            <a:endParaRPr lang="en-US" sz="3200" dirty="0" smtClean="0"/>
          </a:p>
          <a:p>
            <a:pPr lvl="1"/>
            <a:r>
              <a:rPr lang="en-US" sz="3200" dirty="0" smtClean="0"/>
              <a:t>No objective, competent decision support information for investments</a:t>
            </a:r>
          </a:p>
          <a:p>
            <a:pPr lvl="1"/>
            <a:r>
              <a:rPr lang="en-US" sz="3200" dirty="0" smtClean="0"/>
              <a:t>Lack of transparency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r>
              <a:rPr lang="en-US" smtClean="0"/>
              <a:t>II-</a:t>
            </a:r>
            <a:fld id="{C2F361DE-80F9-41D6-A4B5-7751782ED17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7411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Metropolitan Vision:  </a:t>
            </a:r>
            <a:r>
              <a:rPr lang="en-US" b="0" i="1" dirty="0" smtClean="0">
                <a:solidFill>
                  <a:schemeClr val="tx1"/>
                </a:solidFill>
              </a:rPr>
              <a:t>What Should the Metropolitan Area Look Like in 20 Years</a:t>
            </a:r>
            <a:r>
              <a:rPr lang="en-US" i="1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82000" cy="4114800"/>
          </a:xfrm>
        </p:spPr>
        <p:txBody>
          <a:bodyPr>
            <a:normAutofit fontScale="92500"/>
          </a:bodyPr>
          <a:lstStyle/>
          <a:p>
            <a:pPr eaLnBrk="1" hangingPunct="1">
              <a:spcAft>
                <a:spcPct val="20000"/>
              </a:spcAft>
            </a:pPr>
            <a:r>
              <a:rPr lang="en-US" dirty="0" smtClean="0"/>
              <a:t>Vision covers transport</a:t>
            </a:r>
            <a:r>
              <a:rPr lang="en-US" i="1" dirty="0" smtClean="0"/>
              <a:t> </a:t>
            </a:r>
            <a:r>
              <a:rPr lang="en-US" dirty="0" smtClean="0"/>
              <a:t>and related quality of life issues</a:t>
            </a:r>
          </a:p>
          <a:p>
            <a:pPr eaLnBrk="1" hangingPunct="1">
              <a:spcAft>
                <a:spcPct val="20000"/>
              </a:spcAft>
            </a:pPr>
            <a:r>
              <a:rPr lang="en-US" dirty="0" smtClean="0"/>
              <a:t>Transport perspective goes beyond congestion considerations: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dirty="0" smtClean="0"/>
              <a:t>Safety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dirty="0" smtClean="0"/>
              <a:t>Mobility as well as Access 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dirty="0" smtClean="0"/>
              <a:t>Environment</a:t>
            </a:r>
          </a:p>
          <a:p>
            <a:pPr eaLnBrk="1" hangingPunct="1">
              <a:spcAft>
                <a:spcPct val="20000"/>
              </a:spcAft>
            </a:pPr>
            <a:r>
              <a:rPr lang="en-US" dirty="0" smtClean="0"/>
              <a:t>Vision must be realistic and reasonably consistent with financial and other potential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Emerging Trend: Growth in Motorcycles</a:t>
            </a:r>
            <a:endParaRPr lang="en-GB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118B027-7967-47BF-9BF5-982206868A6D}" type="slidenum">
              <a:rPr lang="en-US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133600"/>
            <a:ext cx="26860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429000"/>
            <a:ext cx="32480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Declining local environment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752600"/>
            <a:ext cx="2286000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810000"/>
            <a:ext cx="39243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886200"/>
            <a:ext cx="24003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Far-Reaching Impacts of Transport</a:t>
            </a:r>
          </a:p>
        </p:txBody>
      </p:sp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r>
              <a:rPr lang="en-US" smtClean="0"/>
              <a:t>I-</a:t>
            </a:r>
            <a:fld id="{D3B63ECA-1FF5-4D15-AC9B-0F4E83671C2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r>
              <a:rPr lang="en-US" dirty="0" smtClean="0"/>
              <a:t>Transport effects almost every aspect of life in cities</a:t>
            </a:r>
          </a:p>
          <a:p>
            <a:pPr lvl="1"/>
            <a:r>
              <a:rPr lang="en-US" dirty="0" smtClean="0"/>
              <a:t>Economic, land  development</a:t>
            </a:r>
          </a:p>
          <a:p>
            <a:pPr lvl="1"/>
            <a:r>
              <a:rPr lang="en-US" dirty="0" smtClean="0"/>
              <a:t>Environmental quality, local and global</a:t>
            </a:r>
          </a:p>
          <a:p>
            <a:pPr lvl="1"/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Social equity</a:t>
            </a:r>
          </a:p>
          <a:p>
            <a:r>
              <a:rPr lang="en-US" dirty="0" smtClean="0"/>
              <a:t>Addressing urban transport problems requires an understanding of a complex set of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0" y="990601"/>
          <a:ext cx="7162799" cy="4679683"/>
        </p:xfrm>
        <a:graphic>
          <a:graphicData uri="http://schemas.openxmlformats.org/drawingml/2006/table">
            <a:tbl>
              <a:tblPr/>
              <a:tblGrid>
                <a:gridCol w="1432451"/>
                <a:gridCol w="1432451"/>
                <a:gridCol w="1432451"/>
                <a:gridCol w="1432451"/>
                <a:gridCol w="1432995"/>
              </a:tblGrid>
              <a:tr h="24689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ve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ve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Push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Pull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8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Demand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Supply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544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Time </a:t>
                      </a: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savings</a:t>
                      </a:r>
                      <a:endParaRPr lang="en-US" sz="13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Door-to-door service</a:t>
                      </a:r>
                      <a:endParaRPr lang="en-US" sz="13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Improve </a:t>
                      </a: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mobility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Easy access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Demand responsive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Easy maneuverability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Employment </a:t>
                      </a: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generation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Easy availability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Limited street </a:t>
                      </a: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space</a:t>
                      </a: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Multipurpose</a:t>
                      </a: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Transport freight and</a:t>
                      </a:r>
                      <a:r>
                        <a:rPr lang="en-US" sz="13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passenger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Congestion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Pollution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Accidents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Safety/crime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unregulated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None/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Urban sprawl</a:t>
                      </a: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Rising inc.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poor </a:t>
                      </a: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secondary road network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poor </a:t>
                      </a: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road quality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Low density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Uncontrolled </a:t>
                      </a: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growth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Absence </a:t>
                      </a: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of safe, secure, affordable </a:t>
                      </a: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alternatives 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marR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Inexpensive</a:t>
                      </a: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Declining costs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Easy credit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High </a:t>
                      </a:r>
                      <a:r>
                        <a:rPr lang="en-US" sz="1300" dirty="0" err="1" smtClean="0">
                          <a:latin typeface="Times New Roman"/>
                          <a:ea typeface="Calibri"/>
                          <a:cs typeface="Times New Roman"/>
                        </a:rPr>
                        <a:t>unem-ployment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Low car ownership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9063" marR="0" lvl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unregulated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62970" y="-217676"/>
            <a:ext cx="601805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Factors influencing growth of motorcycles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Way Forward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580A206-D224-422E-87F1-CD643FB788BF}" type="slidenum">
              <a:rPr lang="en-US"/>
              <a:pPr/>
              <a:t>21</a:t>
            </a:fld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>Infrastructure</a:t>
            </a:r>
          </a:p>
          <a:p>
            <a:pPr lvl="1">
              <a:lnSpc>
                <a:spcPct val="90000"/>
              </a:lnSpc>
            </a:pPr>
            <a:r>
              <a:rPr lang="en-GB" sz="3200" dirty="0"/>
              <a:t>Increase funding for maintenance</a:t>
            </a:r>
          </a:p>
          <a:p>
            <a:pPr lvl="1">
              <a:lnSpc>
                <a:spcPct val="90000"/>
              </a:lnSpc>
            </a:pPr>
            <a:r>
              <a:rPr lang="en-GB" sz="3200" dirty="0"/>
              <a:t>Rehabilitate existing roads</a:t>
            </a:r>
          </a:p>
          <a:p>
            <a:pPr lvl="1">
              <a:lnSpc>
                <a:spcPct val="90000"/>
              </a:lnSpc>
            </a:pPr>
            <a:r>
              <a:rPr lang="en-GB" sz="3200" dirty="0"/>
              <a:t>Small-scale capacity expansion</a:t>
            </a:r>
          </a:p>
          <a:p>
            <a:pPr lvl="1">
              <a:lnSpc>
                <a:spcPct val="90000"/>
              </a:lnSpc>
            </a:pPr>
            <a:r>
              <a:rPr lang="en-GB" sz="3200" dirty="0"/>
              <a:t>Provide exclusive bus lanes (BRT “systems”)</a:t>
            </a:r>
            <a:br>
              <a:rPr lang="en-GB" sz="3200" dirty="0"/>
            </a:br>
            <a:endParaRPr lang="en-GB" sz="3200" dirty="0"/>
          </a:p>
          <a:p>
            <a:pPr>
              <a:lnSpc>
                <a:spcPct val="90000"/>
              </a:lnSpc>
            </a:pPr>
            <a:r>
              <a:rPr lang="en-GB" sz="3200" dirty="0"/>
              <a:t>Traffic Management</a:t>
            </a:r>
          </a:p>
          <a:p>
            <a:pPr lvl="1">
              <a:lnSpc>
                <a:spcPct val="90000"/>
              </a:lnSpc>
            </a:pPr>
            <a:r>
              <a:rPr lang="en-GB" sz="3200" dirty="0"/>
              <a:t>Enforce existing regulations on parking, etc.</a:t>
            </a:r>
          </a:p>
          <a:p>
            <a:pPr lvl="1">
              <a:lnSpc>
                <a:spcPct val="90000"/>
              </a:lnSpc>
            </a:pPr>
            <a:r>
              <a:rPr lang="en-GB" sz="3200" dirty="0"/>
              <a:t>Junction design</a:t>
            </a:r>
          </a:p>
          <a:p>
            <a:pPr lvl="1">
              <a:lnSpc>
                <a:spcPct val="90000"/>
              </a:lnSpc>
            </a:pPr>
            <a:r>
              <a:rPr lang="en-GB" sz="3200" dirty="0"/>
              <a:t>Bus priorities; junctions &amp; bus lanes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Way Forward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DD589B-E008-44C4-BD42-FC5B825F12EE}" type="slidenum">
              <a:rPr lang="en-US"/>
              <a:pPr/>
              <a:t>22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GB" sz="3200" dirty="0"/>
              <a:t>Develop capacity for public transport planning and regulation</a:t>
            </a:r>
            <a:br>
              <a:rPr lang="en-GB" sz="3200" dirty="0"/>
            </a:br>
            <a:endParaRPr lang="en-GB" sz="3200" dirty="0"/>
          </a:p>
          <a:p>
            <a:pPr>
              <a:lnSpc>
                <a:spcPct val="80000"/>
              </a:lnSpc>
            </a:pPr>
            <a:r>
              <a:rPr lang="en-GB" sz="3200" dirty="0"/>
              <a:t>Staged introduction of route structure &amp; allocation / licensing </a:t>
            </a:r>
            <a:br>
              <a:rPr lang="en-GB" sz="3200" dirty="0"/>
            </a:br>
            <a:endParaRPr lang="en-GB" sz="3200" dirty="0"/>
          </a:p>
          <a:p>
            <a:pPr>
              <a:lnSpc>
                <a:spcPct val="80000"/>
              </a:lnSpc>
            </a:pPr>
            <a:r>
              <a:rPr lang="en-GB" sz="3200" dirty="0"/>
              <a:t>Route franchises can be allocated by agreement / negotiation with existing operators</a:t>
            </a:r>
            <a:br>
              <a:rPr lang="en-GB" sz="3200" dirty="0"/>
            </a:br>
            <a:endParaRPr lang="en-GB" sz="3200" dirty="0"/>
          </a:p>
          <a:p>
            <a:pPr>
              <a:lnSpc>
                <a:spcPct val="80000"/>
              </a:lnSpc>
            </a:pPr>
            <a:r>
              <a:rPr lang="en-GB" sz="3200" dirty="0"/>
              <a:t>Develop integrated land use-transport planning framework and appropriate pricing strategies</a:t>
            </a:r>
          </a:p>
          <a:p>
            <a:pPr>
              <a:lnSpc>
                <a:spcPct val="80000"/>
              </a:lnSpc>
            </a:pPr>
            <a:endParaRPr lang="en-GB" sz="2400" b="1" dirty="0"/>
          </a:p>
          <a:p>
            <a:pPr>
              <a:lnSpc>
                <a:spcPct val="80000"/>
              </a:lnSpc>
            </a:pPr>
            <a:endParaRPr lang="en-GB" sz="2400" dirty="0"/>
          </a:p>
          <a:p>
            <a:pPr lvl="1">
              <a:lnSpc>
                <a:spcPct val="80000"/>
              </a:lnSpc>
            </a:pPr>
            <a:endParaRPr lang="en-GB" sz="2000" dirty="0"/>
          </a:p>
          <a:p>
            <a:pPr lvl="1">
              <a:lnSpc>
                <a:spcPct val="80000"/>
              </a:lnSpc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Effective Strategic Metropolitan</a:t>
            </a:r>
            <a:br>
              <a:rPr lang="en-US" b="1" dirty="0" smtClean="0"/>
            </a:br>
            <a:r>
              <a:rPr lang="en-US" b="1" dirty="0" smtClean="0"/>
              <a:t>Transport Planning</a:t>
            </a:r>
            <a:endParaRPr lang="en-GB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21F8449-C424-4B2F-AAF4-73BFCBBD3E56}" type="slidenum">
              <a:rPr lang="en-US"/>
              <a:pPr/>
              <a:t>23</a:t>
            </a:fld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endParaRPr lang="en-GB" sz="2400" b="1" dirty="0" smtClean="0"/>
          </a:p>
          <a:p>
            <a:r>
              <a:rPr lang="en-US" sz="4400" b="1" dirty="0" smtClean="0"/>
              <a:t>C</a:t>
            </a:r>
            <a:r>
              <a:rPr lang="en-US" sz="4400" dirty="0" smtClean="0"/>
              <a:t>omprehensive</a:t>
            </a:r>
          </a:p>
          <a:p>
            <a:r>
              <a:rPr lang="en-US" sz="4400" b="1" dirty="0" smtClean="0"/>
              <a:t>C</a:t>
            </a:r>
            <a:r>
              <a:rPr lang="en-US" sz="4400" dirty="0" smtClean="0"/>
              <a:t>ontinuous</a:t>
            </a:r>
          </a:p>
          <a:p>
            <a:r>
              <a:rPr lang="en-US" sz="4400" b="1" dirty="0" smtClean="0"/>
              <a:t>C</a:t>
            </a:r>
            <a:r>
              <a:rPr lang="en-US" sz="4400" dirty="0" smtClean="0"/>
              <a:t>ooperative</a:t>
            </a:r>
          </a:p>
          <a:p>
            <a:r>
              <a:rPr lang="en-US" sz="4400" b="1" dirty="0" smtClean="0"/>
              <a:t>C</a:t>
            </a:r>
            <a:r>
              <a:rPr lang="en-US" sz="4400" dirty="0" smtClean="0"/>
              <a:t>onnected</a:t>
            </a:r>
          </a:p>
          <a:p>
            <a:r>
              <a:rPr lang="en-US" sz="4400" b="1" dirty="0" smtClean="0"/>
              <a:t>C</a:t>
            </a:r>
            <a:r>
              <a:rPr lang="en-US" sz="4400" dirty="0" smtClean="0"/>
              <a:t>hampioned</a:t>
            </a:r>
          </a:p>
          <a:p>
            <a:r>
              <a:rPr lang="en-US" sz="4400" b="1" dirty="0" smtClean="0"/>
              <a:t>C</a:t>
            </a:r>
            <a:r>
              <a:rPr lang="en-US" sz="4400" dirty="0" smtClean="0"/>
              <a:t>ommunicated</a:t>
            </a:r>
          </a:p>
          <a:p>
            <a:pPr>
              <a:buFont typeface="Wingdings" pitchFamily="2" charset="2"/>
              <a:buNone/>
            </a:pPr>
            <a:endParaRPr lang="en-GB" sz="4400" b="1" dirty="0" smtClean="0"/>
          </a:p>
          <a:p>
            <a:pPr>
              <a:buFont typeface="Wingdings" pitchFamily="2" charset="2"/>
              <a:buNone/>
            </a:pPr>
            <a:endParaRPr lang="en-GB" sz="2400" b="1" dirty="0" smtClean="0"/>
          </a:p>
          <a:p>
            <a:pPr>
              <a:buFont typeface="Wingdings" pitchFamily="2" charset="2"/>
              <a:buNone/>
            </a:pPr>
            <a:endParaRPr lang="en-GB" sz="2400" b="1" dirty="0" smtClean="0"/>
          </a:p>
          <a:p>
            <a:pPr>
              <a:buFont typeface="Wingdings" pitchFamily="2" charset="2"/>
              <a:buNone/>
            </a:pPr>
            <a:endParaRPr lang="en-GB" sz="2400" b="1" dirty="0" smtClean="0"/>
          </a:p>
          <a:p>
            <a:pPr>
              <a:buNone/>
            </a:pPr>
            <a:endParaRPr lang="en-GB" sz="23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118B027-7967-47BF-9BF5-982206868A6D}" type="slidenum">
              <a:rPr lang="en-US"/>
              <a:pPr/>
              <a:t>24</a:t>
            </a:fld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088" y="2636838"/>
            <a:ext cx="7693025" cy="1368425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GB" sz="5400" b="1" dirty="0" smtClean="0"/>
              <a:t>THANK YOU</a:t>
            </a:r>
            <a:endParaRPr lang="en-GB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I-</a:t>
            </a:r>
            <a:fld id="{8C001795-CE3A-4CD3-8C15-A39157E87E0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9" name="Oval 2"/>
          <p:cNvSpPr>
            <a:spLocks noChangeArrowheads="1"/>
          </p:cNvSpPr>
          <p:nvPr/>
        </p:nvSpPr>
        <p:spPr bwMode="auto">
          <a:xfrm>
            <a:off x="762000" y="685800"/>
            <a:ext cx="7467600" cy="5562600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Oval 3"/>
          <p:cNvSpPr>
            <a:spLocks noChangeArrowheads="1"/>
          </p:cNvSpPr>
          <p:nvPr/>
        </p:nvSpPr>
        <p:spPr bwMode="auto">
          <a:xfrm>
            <a:off x="3124200" y="2362200"/>
            <a:ext cx="2895600" cy="2133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en-US" sz="4000" b="1" dirty="0"/>
              <a:t>Urban</a:t>
            </a:r>
          </a:p>
          <a:p>
            <a:pPr algn="ctr">
              <a:lnSpc>
                <a:spcPct val="85000"/>
              </a:lnSpc>
            </a:pPr>
            <a:r>
              <a:rPr lang="en-US" sz="4000" b="1" dirty="0"/>
              <a:t> Transport</a:t>
            </a:r>
          </a:p>
        </p:txBody>
      </p:sp>
      <p:sp>
        <p:nvSpPr>
          <p:cNvPr id="4101" name="Oval 4"/>
          <p:cNvSpPr>
            <a:spLocks noChangeArrowheads="1"/>
          </p:cNvSpPr>
          <p:nvPr/>
        </p:nvSpPr>
        <p:spPr bwMode="auto">
          <a:xfrm>
            <a:off x="3465513" y="381000"/>
            <a:ext cx="2020887" cy="79533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Economic</a:t>
            </a:r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3505200" y="5867400"/>
            <a:ext cx="2020888" cy="79533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Social</a:t>
            </a:r>
          </a:p>
        </p:txBody>
      </p:sp>
      <p:sp>
        <p:nvSpPr>
          <p:cNvPr id="4103" name="Oval 6"/>
          <p:cNvSpPr>
            <a:spLocks noChangeArrowheads="1"/>
          </p:cNvSpPr>
          <p:nvPr/>
        </p:nvSpPr>
        <p:spPr bwMode="auto">
          <a:xfrm>
            <a:off x="1295400" y="762000"/>
            <a:ext cx="2020888" cy="79533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Financial</a:t>
            </a:r>
          </a:p>
        </p:txBody>
      </p:sp>
      <p:sp>
        <p:nvSpPr>
          <p:cNvPr id="4104" name="Oval 7"/>
          <p:cNvSpPr>
            <a:spLocks noChangeArrowheads="1"/>
          </p:cNvSpPr>
          <p:nvPr/>
        </p:nvSpPr>
        <p:spPr bwMode="auto">
          <a:xfrm>
            <a:off x="5791200" y="762000"/>
            <a:ext cx="2020888" cy="79533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Political</a:t>
            </a:r>
          </a:p>
        </p:txBody>
      </p:sp>
      <p:sp>
        <p:nvSpPr>
          <p:cNvPr id="4105" name="Oval 8"/>
          <p:cNvSpPr>
            <a:spLocks noChangeArrowheads="1"/>
          </p:cNvSpPr>
          <p:nvPr/>
        </p:nvSpPr>
        <p:spPr bwMode="auto">
          <a:xfrm>
            <a:off x="0" y="3048000"/>
            <a:ext cx="2020888" cy="79533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Travel Market</a:t>
            </a:r>
          </a:p>
        </p:txBody>
      </p:sp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7123113" y="3124200"/>
            <a:ext cx="2020887" cy="79533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Technical</a:t>
            </a:r>
          </a:p>
        </p:txBody>
      </p:sp>
      <p:sp>
        <p:nvSpPr>
          <p:cNvPr id="4107" name="Oval 10"/>
          <p:cNvSpPr>
            <a:spLocks noChangeArrowheads="1"/>
          </p:cNvSpPr>
          <p:nvPr/>
        </p:nvSpPr>
        <p:spPr bwMode="auto">
          <a:xfrm>
            <a:off x="1371600" y="5410200"/>
            <a:ext cx="2020888" cy="79533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Travel </a:t>
            </a:r>
          </a:p>
          <a:p>
            <a:pPr algn="ctr"/>
            <a:r>
              <a:rPr lang="en-US" sz="2000"/>
              <a:t>Options</a:t>
            </a:r>
          </a:p>
        </p:txBody>
      </p:sp>
      <p:sp>
        <p:nvSpPr>
          <p:cNvPr id="4108" name="Oval 11"/>
          <p:cNvSpPr>
            <a:spLocks noChangeArrowheads="1"/>
          </p:cNvSpPr>
          <p:nvPr/>
        </p:nvSpPr>
        <p:spPr bwMode="auto">
          <a:xfrm>
            <a:off x="5715000" y="5334000"/>
            <a:ext cx="2020888" cy="79533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Urban </a:t>
            </a:r>
          </a:p>
          <a:p>
            <a:pPr algn="ctr"/>
            <a:r>
              <a:rPr lang="en-US" sz="2000"/>
              <a:t>Design</a:t>
            </a:r>
          </a:p>
        </p:txBody>
      </p:sp>
      <p:sp>
        <p:nvSpPr>
          <p:cNvPr id="4109" name="Oval 12"/>
          <p:cNvSpPr>
            <a:spLocks noChangeArrowheads="1"/>
          </p:cNvSpPr>
          <p:nvPr/>
        </p:nvSpPr>
        <p:spPr bwMode="auto">
          <a:xfrm>
            <a:off x="152400" y="4191000"/>
            <a:ext cx="2020888" cy="79533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Geographic</a:t>
            </a:r>
          </a:p>
        </p:txBody>
      </p:sp>
      <p:sp>
        <p:nvSpPr>
          <p:cNvPr id="4110" name="Oval 13"/>
          <p:cNvSpPr>
            <a:spLocks noChangeArrowheads="1"/>
          </p:cNvSpPr>
          <p:nvPr/>
        </p:nvSpPr>
        <p:spPr bwMode="auto">
          <a:xfrm>
            <a:off x="6934200" y="4267200"/>
            <a:ext cx="2020888" cy="79533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Environment</a:t>
            </a:r>
          </a:p>
        </p:txBody>
      </p:sp>
      <p:sp>
        <p:nvSpPr>
          <p:cNvPr id="4111" name="Oval 14"/>
          <p:cNvSpPr>
            <a:spLocks noChangeArrowheads="1"/>
          </p:cNvSpPr>
          <p:nvPr/>
        </p:nvSpPr>
        <p:spPr bwMode="auto">
          <a:xfrm>
            <a:off x="152400" y="1828800"/>
            <a:ext cx="2020888" cy="79533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Land Use</a:t>
            </a:r>
          </a:p>
        </p:txBody>
      </p:sp>
      <p:sp>
        <p:nvSpPr>
          <p:cNvPr id="4112" name="Oval 15"/>
          <p:cNvSpPr>
            <a:spLocks noChangeArrowheads="1"/>
          </p:cNvSpPr>
          <p:nvPr/>
        </p:nvSpPr>
        <p:spPr bwMode="auto">
          <a:xfrm>
            <a:off x="7123113" y="1828800"/>
            <a:ext cx="2020887" cy="79533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Communications</a:t>
            </a:r>
          </a:p>
        </p:txBody>
      </p:sp>
      <p:sp>
        <p:nvSpPr>
          <p:cNvPr id="4113" name="AutoShape 16"/>
          <p:cNvSpPr>
            <a:spLocks noChangeArrowheads="1"/>
          </p:cNvSpPr>
          <p:nvPr/>
        </p:nvSpPr>
        <p:spPr bwMode="auto">
          <a:xfrm>
            <a:off x="4238625" y="47244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AutoShape 17"/>
          <p:cNvSpPr>
            <a:spLocks noChangeArrowheads="1"/>
          </p:cNvSpPr>
          <p:nvPr/>
        </p:nvSpPr>
        <p:spPr bwMode="auto">
          <a:xfrm rot="-8368768">
            <a:off x="5534025" y="14478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AutoShape 18"/>
          <p:cNvSpPr>
            <a:spLocks noChangeArrowheads="1"/>
          </p:cNvSpPr>
          <p:nvPr/>
        </p:nvSpPr>
        <p:spPr bwMode="auto">
          <a:xfrm rot="-2463830">
            <a:off x="5486400" y="44196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AutoShape 19"/>
          <p:cNvSpPr>
            <a:spLocks noChangeArrowheads="1"/>
          </p:cNvSpPr>
          <p:nvPr/>
        </p:nvSpPr>
        <p:spPr bwMode="auto">
          <a:xfrm rot="-3869908">
            <a:off x="6188869" y="3793331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AutoShape 20"/>
          <p:cNvSpPr>
            <a:spLocks noChangeArrowheads="1"/>
          </p:cNvSpPr>
          <p:nvPr/>
        </p:nvSpPr>
        <p:spPr bwMode="auto">
          <a:xfrm rot="5400000">
            <a:off x="2302669" y="2955131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AutoShape 21"/>
          <p:cNvSpPr>
            <a:spLocks noChangeArrowheads="1"/>
          </p:cNvSpPr>
          <p:nvPr/>
        </p:nvSpPr>
        <p:spPr bwMode="auto">
          <a:xfrm rot="-5400000">
            <a:off x="6341269" y="3031331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AutoShape 22"/>
          <p:cNvSpPr>
            <a:spLocks noChangeArrowheads="1"/>
          </p:cNvSpPr>
          <p:nvPr/>
        </p:nvSpPr>
        <p:spPr bwMode="auto">
          <a:xfrm rot="10800000">
            <a:off x="4267200" y="12192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AutoShape 23"/>
          <p:cNvSpPr>
            <a:spLocks noChangeArrowheads="1"/>
          </p:cNvSpPr>
          <p:nvPr/>
        </p:nvSpPr>
        <p:spPr bwMode="auto">
          <a:xfrm rot="3511584">
            <a:off x="2393156" y="3869532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AutoShape 24"/>
          <p:cNvSpPr>
            <a:spLocks noChangeArrowheads="1"/>
          </p:cNvSpPr>
          <p:nvPr/>
        </p:nvSpPr>
        <p:spPr bwMode="auto">
          <a:xfrm rot="-7098801">
            <a:off x="6188869" y="2116931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AutoShape 25"/>
          <p:cNvSpPr>
            <a:spLocks noChangeArrowheads="1"/>
          </p:cNvSpPr>
          <p:nvPr/>
        </p:nvSpPr>
        <p:spPr bwMode="auto">
          <a:xfrm rot="6593751">
            <a:off x="2378869" y="2040731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AutoShape 26"/>
          <p:cNvSpPr>
            <a:spLocks noChangeArrowheads="1"/>
          </p:cNvSpPr>
          <p:nvPr/>
        </p:nvSpPr>
        <p:spPr bwMode="auto">
          <a:xfrm rot="2487069">
            <a:off x="3124200" y="44958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AutoShape 27"/>
          <p:cNvSpPr>
            <a:spLocks noChangeArrowheads="1"/>
          </p:cNvSpPr>
          <p:nvPr/>
        </p:nvSpPr>
        <p:spPr bwMode="auto">
          <a:xfrm rot="8425638">
            <a:off x="2971800" y="14478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Urban Transport Concerns</a:t>
            </a:r>
          </a:p>
        </p:txBody>
      </p:sp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r>
              <a:rPr lang="en-US" smtClean="0"/>
              <a:t>I-</a:t>
            </a:r>
            <a:fld id="{7E306F90-E977-4DFA-AA2E-156195E2E3D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66800" y="1524000"/>
            <a:ext cx="7315200" cy="4953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dirty="0" smtClean="0"/>
              <a:t>Congestion</a:t>
            </a:r>
          </a:p>
          <a:p>
            <a:pPr>
              <a:lnSpc>
                <a:spcPct val="75000"/>
              </a:lnSpc>
            </a:pPr>
            <a:r>
              <a:rPr lang="en-US" dirty="0" smtClean="0"/>
              <a:t>Mobility and access</a:t>
            </a:r>
          </a:p>
          <a:p>
            <a:pPr>
              <a:lnSpc>
                <a:spcPct val="75000"/>
              </a:lnSpc>
            </a:pPr>
            <a:r>
              <a:rPr lang="en-US" dirty="0" smtClean="0"/>
              <a:t>Sustainability</a:t>
            </a:r>
          </a:p>
          <a:p>
            <a:pPr lvl="1">
              <a:lnSpc>
                <a:spcPct val="75000"/>
              </a:lnSpc>
            </a:pPr>
            <a:r>
              <a:rPr lang="en-US" dirty="0" smtClean="0"/>
              <a:t>Health (Safety, Air Quality)</a:t>
            </a:r>
          </a:p>
          <a:p>
            <a:pPr lvl="1">
              <a:lnSpc>
                <a:spcPct val="75000"/>
              </a:lnSpc>
            </a:pPr>
            <a:r>
              <a:rPr lang="en-US" dirty="0" smtClean="0"/>
              <a:t>Land Use</a:t>
            </a:r>
            <a:endParaRPr lang="en-US" sz="2400" dirty="0" smtClean="0"/>
          </a:p>
          <a:p>
            <a:pPr lvl="1">
              <a:lnSpc>
                <a:spcPct val="7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dirty="0" smtClean="0"/>
              <a:t>Energy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dirty="0" smtClean="0"/>
              <a:t>Climate change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dirty="0" smtClean="0"/>
              <a:t>Economic/social development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dirty="0" smtClean="0"/>
              <a:t>Existing system</a:t>
            </a:r>
          </a:p>
          <a:p>
            <a:pPr lvl="1">
              <a:lnSpc>
                <a:spcPct val="75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5638"/>
            <a:ext cx="8080375" cy="685800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 smtClean="0"/>
              <a:t>Symptom: Traffic Congestion</a:t>
            </a:r>
          </a:p>
        </p:txBody>
      </p:sp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r>
              <a:rPr lang="en-US" smtClean="0"/>
              <a:t>I-</a:t>
            </a:r>
            <a:fld id="{02959B32-DC43-4B9B-B61D-79027F62DB5D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3409950"/>
            <a:ext cx="1905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3409950"/>
            <a:ext cx="1905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wb50628\Documents\00-SSATP\Annual Meetings\09Meeting - Kampala\Photos\Symptom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981200"/>
            <a:ext cx="3019425" cy="3362325"/>
          </a:xfrm>
          <a:prstGeom prst="rect">
            <a:avLst/>
          </a:prstGeom>
          <a:noFill/>
        </p:spPr>
      </p:pic>
      <p:pic>
        <p:nvPicPr>
          <p:cNvPr id="2054" name="Picture 6" descr="C:\Users\wb50628\Documents\00-SSATP\Annual Meetings\09Meeting - Kampala\Photos\Symptoms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362200"/>
            <a:ext cx="3429000" cy="269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 smtClean="0"/>
              <a:t>Possible Cause of Congestion </a:t>
            </a:r>
            <a:br>
              <a:rPr lang="en-US" b="1" dirty="0" smtClean="0"/>
            </a:br>
            <a:r>
              <a:rPr lang="en-US" b="1" dirty="0" smtClean="0"/>
              <a:t>Land Use </a:t>
            </a:r>
          </a:p>
        </p:txBody>
      </p:sp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r>
              <a:rPr lang="en-US" smtClean="0"/>
              <a:t>I-</a:t>
            </a:r>
            <a:fld id="{1DFA7C15-4312-4F03-82FC-2428FC6AE64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762000" y="2286000"/>
            <a:ext cx="81534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3200" dirty="0"/>
              <a:t>Poor land use, site planning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FontTx/>
              <a:buChar char="–"/>
            </a:pPr>
            <a:r>
              <a:rPr lang="en-US" sz="2800" dirty="0">
                <a:solidFill>
                  <a:srgbClr val="008000"/>
                </a:solidFill>
              </a:rPr>
              <a:t>Decentralization 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FontTx/>
              <a:buChar char="–"/>
            </a:pPr>
            <a:r>
              <a:rPr lang="en-US" sz="2800" dirty="0">
                <a:solidFill>
                  <a:srgbClr val="008000"/>
                </a:solidFill>
              </a:rPr>
              <a:t>Widely scattered, single-purpose developments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FontTx/>
              <a:buChar char="–"/>
            </a:pPr>
            <a:r>
              <a:rPr lang="en-US" sz="2800" dirty="0">
                <a:solidFill>
                  <a:srgbClr val="008000"/>
                </a:solidFill>
              </a:rPr>
              <a:t>Site planning not pedestrian or public transport “friendly”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FontTx/>
              <a:buChar char="–"/>
            </a:pPr>
            <a:r>
              <a:rPr lang="en-US" sz="2800" dirty="0">
                <a:solidFill>
                  <a:srgbClr val="008000"/>
                </a:solidFill>
              </a:rPr>
              <a:t>Site planning forces auto dependency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</a:pPr>
            <a:endParaRPr lang="en-US" sz="3200" dirty="0"/>
          </a:p>
          <a:p>
            <a:pPr marL="342900" indent="-342900" eaLnBrk="0" hangingPunct="0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</a:pPr>
            <a:endParaRPr lang="en-US" sz="2800" dirty="0"/>
          </a:p>
          <a:p>
            <a:pPr marL="742950" lvl="1" indent="-285750" eaLnBrk="0" hangingPunct="0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  <a:buFontTx/>
              <a:buChar char="–"/>
            </a:pPr>
            <a:endParaRPr lang="en-US" sz="2400" dirty="0">
              <a:solidFill>
                <a:srgbClr val="008000"/>
              </a:solidFill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C6E55AE-434B-4702-B908-847FF84A7348}" type="slidenum">
              <a:rPr lang="en-US"/>
              <a:pPr/>
              <a:t>7</a:t>
            </a:fld>
            <a:endParaRPr lang="en-US"/>
          </a:p>
        </p:txBody>
      </p:sp>
      <p:sp>
        <p:nvSpPr>
          <p:cNvPr id="624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Changes in Land Use</a:t>
            </a:r>
            <a:endParaRPr lang="en-US" b="1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52600"/>
            <a:ext cx="7772400" cy="4876799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b="1" dirty="0"/>
          </a:p>
          <a:p>
            <a:pPr>
              <a:lnSpc>
                <a:spcPct val="80000"/>
              </a:lnSpc>
            </a:pPr>
            <a:r>
              <a:rPr lang="en-US" sz="2000" b="1" dirty="0"/>
              <a:t>Accra</a:t>
            </a:r>
            <a:r>
              <a:rPr lang="en-US" sz="2000" dirty="0"/>
              <a:t>—in the past decade, population doubled &amp; city area tripled—reducing density from 14,000 to 8,000 persons per sq km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dirty="0"/>
              <a:t>Abidjan</a:t>
            </a:r>
            <a:r>
              <a:rPr lang="en-US" sz="2000" dirty="0"/>
              <a:t>—city population has doubled every 7 yrs since 1945 </a:t>
            </a:r>
            <a:r>
              <a:rPr lang="en-US" sz="2000" dirty="0" err="1"/>
              <a:t>upto</a:t>
            </a:r>
            <a:r>
              <a:rPr lang="en-US" sz="2000" dirty="0"/>
              <a:t> early 90s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dirty="0"/>
              <a:t>Dakar</a:t>
            </a:r>
            <a:r>
              <a:rPr lang="en-US" sz="2000" dirty="0"/>
              <a:t>—many new satellite towns are located &gt;30km from city center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dirty="0"/>
              <a:t>Lagos</a:t>
            </a:r>
            <a:r>
              <a:rPr lang="en-US" sz="2000" dirty="0"/>
              <a:t>—grown beyond State boundary into adjoining state of </a:t>
            </a:r>
            <a:r>
              <a:rPr lang="en-US" sz="2000" dirty="0" err="1"/>
              <a:t>Ogun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In all cities, two-third of the jobs are located in city center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dirty="0"/>
              <a:t>RESULT</a:t>
            </a:r>
            <a:r>
              <a:rPr lang="en-US" sz="2000" dirty="0"/>
              <a:t>—commuting times have increased to over one hour each way (over 2 hours in some cities</a:t>
            </a:r>
            <a:r>
              <a:rPr lang="en-US" sz="1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524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Possible Cause of Congestion </a:t>
            </a:r>
            <a:br>
              <a:rPr lang="en-US" b="1" dirty="0" smtClean="0"/>
            </a:br>
            <a:r>
              <a:rPr lang="en-US" b="1" dirty="0" smtClean="0"/>
              <a:t>Demand Side Changes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8154988" cy="4876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dirty="0" smtClean="0"/>
              <a:t>Explosive population, income and motorization growth</a:t>
            </a:r>
          </a:p>
          <a:p>
            <a:pPr lvl="1">
              <a:spcBef>
                <a:spcPct val="20000"/>
              </a:spcBef>
              <a:spcAft>
                <a:spcPct val="20000"/>
              </a:spcAft>
            </a:pPr>
            <a:r>
              <a:rPr lang="en-US" dirty="0" smtClean="0"/>
              <a:t>By 2025, &gt;50% urban population</a:t>
            </a:r>
          </a:p>
          <a:p>
            <a:pPr lvl="1">
              <a:spcBef>
                <a:spcPct val="20000"/>
              </a:spcBef>
              <a:spcAft>
                <a:spcPct val="20000"/>
              </a:spcAft>
            </a:pPr>
            <a:r>
              <a:rPr lang="en-US" dirty="0" smtClean="0"/>
              <a:t>By 2025, &gt;50% increase in motorized transport</a:t>
            </a:r>
          </a:p>
          <a:p>
            <a:pPr lvl="1">
              <a:spcBef>
                <a:spcPct val="20000"/>
              </a:spcBef>
              <a:spcAft>
                <a:spcPct val="20000"/>
              </a:spcAft>
            </a:pPr>
            <a:r>
              <a:rPr lang="en-US" dirty="0" smtClean="0"/>
              <a:t>Exponential growth in motorcycle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dirty="0" smtClean="0"/>
              <a:t>Changing demographics</a:t>
            </a:r>
          </a:p>
          <a:p>
            <a:pPr lvl="1">
              <a:spcBef>
                <a:spcPct val="20000"/>
              </a:spcBef>
              <a:spcAft>
                <a:spcPct val="20000"/>
              </a:spcAft>
            </a:pPr>
            <a:r>
              <a:rPr lang="en-US" dirty="0" smtClean="0"/>
              <a:t>Declining household sizes (grown children moving to own residences)</a:t>
            </a:r>
          </a:p>
          <a:p>
            <a:pPr lvl="1">
              <a:spcBef>
                <a:spcPct val="20000"/>
              </a:spcBef>
              <a:spcAft>
                <a:spcPct val="20000"/>
              </a:spcAft>
            </a:pPr>
            <a:r>
              <a:rPr lang="en-US" dirty="0" smtClean="0"/>
              <a:t>Younger/older population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dirty="0" smtClean="0"/>
              <a:t>Changing origin-to-destination patterns</a:t>
            </a:r>
          </a:p>
          <a:p>
            <a:pPr lvl="1">
              <a:spcBef>
                <a:spcPct val="20000"/>
              </a:spcBef>
              <a:spcAft>
                <a:spcPct val="20000"/>
              </a:spcAft>
            </a:pPr>
            <a:r>
              <a:rPr lang="en-US" dirty="0" smtClean="0"/>
              <a:t>More destinations outside City Center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r>
              <a:rPr lang="en-US" smtClean="0"/>
              <a:t>I-</a:t>
            </a:r>
            <a:fld id="{02D826BA-DC07-40E8-83AC-7448E4BEA12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581400"/>
            <a:ext cx="39814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"/>
            <a:ext cx="42291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r>
              <a:rPr lang="en-US" smtClean="0"/>
              <a:t>I-</a:t>
            </a:r>
            <a:fld id="{9C140269-638C-444F-95C0-1C7CBF3AE7D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257800" y="717550"/>
            <a:ext cx="3886200" cy="1492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600">
                <a:solidFill>
                  <a:schemeClr val="accent2"/>
                </a:solidFill>
                <a:latin typeface="Verdana" pitchFamily="34" charset="0"/>
              </a:rPr>
              <a:t>Travel </a:t>
            </a:r>
          </a:p>
          <a:p>
            <a:pPr algn="ctr">
              <a:lnSpc>
                <a:spcPct val="85000"/>
              </a:lnSpc>
            </a:pPr>
            <a:r>
              <a:rPr lang="en-US" sz="3600">
                <a:solidFill>
                  <a:schemeClr val="accent2"/>
                </a:solidFill>
                <a:latin typeface="Verdana" pitchFamily="34" charset="0"/>
              </a:rPr>
              <a:t>Over Time</a:t>
            </a:r>
          </a:p>
          <a:p>
            <a:pPr algn="ctr">
              <a:lnSpc>
                <a:spcPct val="85000"/>
              </a:lnSpc>
            </a:pPr>
            <a:r>
              <a:rPr lang="en-US" sz="3600">
                <a:solidFill>
                  <a:schemeClr val="accent2"/>
                </a:solidFill>
                <a:latin typeface="Verdana" pitchFamily="34" charset="0"/>
              </a:rPr>
              <a:t>Accra, Ghana</a:t>
            </a:r>
          </a:p>
        </p:txBody>
      </p:sp>
      <p:sp>
        <p:nvSpPr>
          <p:cNvPr id="16390" name="Line 10"/>
          <p:cNvSpPr>
            <a:spLocks noChangeShapeType="1"/>
          </p:cNvSpPr>
          <p:nvPr/>
        </p:nvSpPr>
        <p:spPr bwMode="auto">
          <a:xfrm>
            <a:off x="2667000" y="1905000"/>
            <a:ext cx="3886200" cy="2209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 rot="1709297">
            <a:off x="3048000" y="2590800"/>
            <a:ext cx="36433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accent2"/>
                </a:solidFill>
              </a:rPr>
              <a:t>Where the Growth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3693</TotalTime>
  <Words>727</Words>
  <Application>Microsoft Office PowerPoint</Application>
  <PresentationFormat>On-screen Show (4:3)</PresentationFormat>
  <Paragraphs>234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Slide 1</vt:lpstr>
      <vt:lpstr>Far-Reaching Impacts of Transport</vt:lpstr>
      <vt:lpstr>Slide 3</vt:lpstr>
      <vt:lpstr>Urban Transport Concerns</vt:lpstr>
      <vt:lpstr>Symptom: Traffic Congestion</vt:lpstr>
      <vt:lpstr>Possible Cause of Congestion  Land Use </vt:lpstr>
      <vt:lpstr>Changes in Land Use</vt:lpstr>
      <vt:lpstr>Possible Cause of Congestion  Demand Side Changes</vt:lpstr>
      <vt:lpstr>Slide 9</vt:lpstr>
      <vt:lpstr>Possible Cause of Congestion  Supply Side Changes</vt:lpstr>
      <vt:lpstr>Lessons from Past</vt:lpstr>
      <vt:lpstr>Lessons from Past</vt:lpstr>
      <vt:lpstr>Lessons from Past</vt:lpstr>
      <vt:lpstr>Strategic Planning for Urban Transport:  Why?</vt:lpstr>
      <vt:lpstr>Starting Point? A Vision</vt:lpstr>
      <vt:lpstr>Planning Process</vt:lpstr>
      <vt:lpstr>Metropolitan Vision:  What Should the Metropolitan Area Look Like in 20 Years?</vt:lpstr>
      <vt:lpstr>Emerging Trend: Growth in Motorcycles</vt:lpstr>
      <vt:lpstr>Declining local environment</vt:lpstr>
      <vt:lpstr>Slide 20</vt:lpstr>
      <vt:lpstr>The Way Forward</vt:lpstr>
      <vt:lpstr>The Way Forward</vt:lpstr>
      <vt:lpstr>Effective Strategic Metropolitan Transport Planning</vt:lpstr>
      <vt:lpstr>Slide 24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wb64209</dc:creator>
  <cp:lastModifiedBy>Monique Desthuis-Francis</cp:lastModifiedBy>
  <cp:revision>121</cp:revision>
  <dcterms:created xsi:type="dcterms:W3CDTF">2010-10-09T10:18:40Z</dcterms:created>
  <dcterms:modified xsi:type="dcterms:W3CDTF">2010-12-09T20:19:09Z</dcterms:modified>
</cp:coreProperties>
</file>