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62" r:id="rId2"/>
    <p:sldId id="348" r:id="rId3"/>
    <p:sldId id="710" r:id="rId4"/>
    <p:sldId id="755" r:id="rId5"/>
    <p:sldId id="756" r:id="rId6"/>
    <p:sldId id="757" r:id="rId7"/>
    <p:sldId id="758" r:id="rId8"/>
    <p:sldId id="760" r:id="rId9"/>
    <p:sldId id="772" r:id="rId10"/>
    <p:sldId id="761" r:id="rId11"/>
    <p:sldId id="773" r:id="rId12"/>
    <p:sldId id="774" r:id="rId13"/>
    <p:sldId id="33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03" autoAdjust="0"/>
  </p:normalViewPr>
  <p:slideViewPr>
    <p:cSldViewPr>
      <p:cViewPr varScale="1">
        <p:scale>
          <a:sx n="69" d="100"/>
          <a:sy n="69" d="100"/>
        </p:scale>
        <p:origin x="1203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12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51AA1189-2C07-4115-8403-E002720CE2C0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DDECADF5-2936-45E8-B8D1-3E16D766F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CADF5-2936-45E8-B8D1-3E16D766F3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7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7772400" cy="1470025"/>
          </a:xfrm>
          <a:effectLst>
            <a:outerShdw blurRad="50800" dist="38100" dir="10800000" algn="r" rotWithShape="0">
              <a:srgbClr val="002060"/>
            </a:outerShdw>
            <a:softEdge rad="31750"/>
          </a:effectLst>
        </p:spPr>
        <p:txBody>
          <a:bodyPr tIns="64008" anchor="t" anchorCtr="0">
            <a:normAutofit/>
          </a:bodyPr>
          <a:lstStyle>
            <a:lvl1pPr algn="l">
              <a:defRPr sz="4000" b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6400800" cy="1752600"/>
          </a:xfrm>
        </p:spPr>
        <p:txBody>
          <a:bodyPr/>
          <a:lstStyle>
            <a:lvl1pPr marL="0" indent="0" algn="l">
              <a:buNone/>
              <a:defRPr i="1">
                <a:solidFill>
                  <a:srgbClr val="001A2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2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ransport_logo_300p-1.75i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252954"/>
            <a:ext cx="2057400" cy="497695"/>
          </a:xfrm>
          <a:prstGeom prst="rect">
            <a:avLst/>
          </a:prstGeom>
        </p:spPr>
      </p:pic>
      <p:pic>
        <p:nvPicPr>
          <p:cNvPr id="8" name="Picture 7" descr="C:\Users\wb301051\Documents\GRSF\GRSF_logo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48400"/>
            <a:ext cx="1142999" cy="53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0499" y="6335585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1355FFA9-8D4A-4023-B3DB-708102FE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2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ransport_logo_300p-1.75i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252954"/>
            <a:ext cx="2057400" cy="497695"/>
          </a:xfrm>
          <a:prstGeom prst="rect">
            <a:avLst/>
          </a:prstGeom>
        </p:spPr>
      </p:pic>
      <p:pic>
        <p:nvPicPr>
          <p:cNvPr id="8" name="Picture 7" descr="C:\Users\wb301051\Documents\GRSF\GRSF_logo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48400"/>
            <a:ext cx="1142999" cy="53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0499" y="6335585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1355FFA9-8D4A-4023-B3DB-708102FE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9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2"/>
            <a:ext cx="1014412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9" y="617540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9" y="617540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9" y="617540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>
              <a:solidFill>
                <a:srgbClr val="002345"/>
              </a:solidFill>
              <a:cs typeface="Arial" charset="0"/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9" y="617540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>
              <a:solidFill>
                <a:srgbClr val="002345"/>
              </a:solidFill>
              <a:cs typeface="Arial" charset="0"/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4" y="617540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9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9" y="463552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4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9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9" y="460376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4" y="447677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4" y="447677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4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4" y="431801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7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4" y="476252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4" y="534990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9" y="530227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4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4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4" y="55721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4" y="557215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5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>
              <a:solidFill>
                <a:srgbClr val="002345"/>
              </a:solidFill>
              <a:cs typeface="Arial" charset="0"/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9" y="541340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9" y="541340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4" y="550865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5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5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40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4" y="53816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9" y="54769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9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9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9" y="550865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4" y="550865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>
              <a:solidFill>
                <a:srgbClr val="002345"/>
              </a:solidFill>
              <a:cs typeface="Arial" charset="0"/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4" y="55086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90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4" y="530227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>
              <a:solidFill>
                <a:srgbClr val="002345"/>
              </a:solidFill>
              <a:cs typeface="Arial" charset="0"/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>
              <a:solidFill>
                <a:srgbClr val="002345"/>
              </a:solidFill>
              <a:cs typeface="Arial" charset="0"/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7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9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9" y="517527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>
              <a:solidFill>
                <a:srgbClr val="002345"/>
              </a:solidFill>
              <a:cs typeface="Arial" charset="0"/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4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>
              <a:solidFill>
                <a:srgbClr val="002345"/>
              </a:solidFill>
              <a:cs typeface="Arial" charset="0"/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4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>
              <a:solidFill>
                <a:srgbClr val="002345"/>
              </a:solidFill>
              <a:cs typeface="Arial" charset="0"/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>
              <a:solidFill>
                <a:srgbClr val="002345"/>
              </a:solidFill>
              <a:cs typeface="Arial" charset="0"/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>
              <a:solidFill>
                <a:srgbClr val="002345"/>
              </a:solidFill>
              <a:cs typeface="Arial" charset="0"/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>
              <a:solidFill>
                <a:srgbClr val="002345"/>
              </a:solidFill>
              <a:cs typeface="Arial" charset="0"/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>
              <a:solidFill>
                <a:srgbClr val="002345"/>
              </a:solidFill>
              <a:cs typeface="Arial" charset="0"/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9" y="485777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>
              <a:solidFill>
                <a:srgbClr val="002345"/>
              </a:solidFill>
              <a:cs typeface="Arial" charset="0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7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2" y="1460502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63784-6160-4E92-A992-DAFCF520A0DE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7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43000"/>
          </a:xfrm>
          <a:ln>
            <a:noFill/>
          </a:ln>
          <a:effectLst>
            <a:outerShdw blurRad="50800" dist="38100" dir="10800000" algn="ctr">
              <a:srgbClr val="002060"/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>
            <a:lvl1pPr algn="l">
              <a:defRPr sz="4000" b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C282F"/>
              </a:buClr>
              <a:buSzPct val="80000"/>
              <a:buFont typeface="Wingdings" pitchFamily="2" charset="2"/>
              <a:buChar char="§"/>
              <a:defRPr sz="4000">
                <a:solidFill>
                  <a:srgbClr val="001A2E"/>
                </a:solidFill>
              </a:defRPr>
            </a:lvl1pPr>
            <a:lvl2pPr>
              <a:buClr>
                <a:srgbClr val="001A2E"/>
              </a:buClr>
              <a:buFont typeface="Arial" pitchFamily="34" charset="0"/>
              <a:buChar char="•"/>
              <a:defRPr>
                <a:solidFill>
                  <a:srgbClr val="001A2E"/>
                </a:solidFill>
              </a:defRPr>
            </a:lvl2pPr>
            <a:lvl3pPr>
              <a:defRPr>
                <a:solidFill>
                  <a:srgbClr val="001A2E"/>
                </a:solidFill>
              </a:defRPr>
            </a:lvl3pPr>
            <a:lvl4pPr>
              <a:defRPr>
                <a:solidFill>
                  <a:srgbClr val="001A2E"/>
                </a:solidFill>
              </a:defRPr>
            </a:lvl4pPr>
            <a:lvl5pPr>
              <a:defRPr>
                <a:solidFill>
                  <a:srgbClr val="001A2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920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ransport_logo_300p-1.75i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252954"/>
            <a:ext cx="2057400" cy="497695"/>
          </a:xfrm>
          <a:prstGeom prst="rect">
            <a:avLst/>
          </a:prstGeom>
        </p:spPr>
      </p:pic>
      <p:pic>
        <p:nvPicPr>
          <p:cNvPr id="9" name="Picture 8" descr="C:\Users\wb301051\Documents\GRSF\GRSF_logo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74054"/>
            <a:ext cx="1142999" cy="53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0499" y="6335585"/>
            <a:ext cx="2133600" cy="365125"/>
          </a:xfrm>
        </p:spPr>
        <p:txBody>
          <a:bodyPr/>
          <a:lstStyle>
            <a:lvl1pPr algn="l">
              <a:defRPr sz="2000" b="1"/>
            </a:lvl1pPr>
          </a:lstStyle>
          <a:p>
            <a:fld id="{1355FFA9-8D4A-4023-B3DB-708102FE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Transport_logo_300p-1.75i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252954"/>
            <a:ext cx="2057400" cy="497695"/>
          </a:xfrm>
          <a:prstGeom prst="rect">
            <a:avLst/>
          </a:prstGeom>
        </p:spPr>
      </p:pic>
      <p:pic>
        <p:nvPicPr>
          <p:cNvPr id="16" name="Picture 15" descr="C:\Users\wb301051\Documents\GRSF\GRSF_logo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74054"/>
            <a:ext cx="1142999" cy="53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0499" y="6335585"/>
            <a:ext cx="2133600" cy="365125"/>
          </a:xfrm>
        </p:spPr>
        <p:txBody>
          <a:bodyPr/>
          <a:lstStyle>
            <a:lvl1pPr algn="l">
              <a:defRPr sz="2000" b="1"/>
            </a:lvl1pPr>
          </a:lstStyle>
          <a:p>
            <a:fld id="{1355FFA9-8D4A-4023-B3DB-708102FE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4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Transport_logo_300p-1.75i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252954"/>
            <a:ext cx="2057400" cy="497695"/>
          </a:xfrm>
          <a:prstGeom prst="rect">
            <a:avLst/>
          </a:prstGeom>
        </p:spPr>
      </p:pic>
      <p:pic>
        <p:nvPicPr>
          <p:cNvPr id="14" name="Picture 13" descr="C:\Users\wb301051\Documents\GRSF\GRSF_logo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74054"/>
            <a:ext cx="1142999" cy="53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0499" y="6335585"/>
            <a:ext cx="2133600" cy="365125"/>
          </a:xfrm>
        </p:spPr>
        <p:txBody>
          <a:bodyPr/>
          <a:lstStyle>
            <a:lvl1pPr algn="l">
              <a:defRPr sz="2000" b="1"/>
            </a:lvl1pPr>
          </a:lstStyle>
          <a:p>
            <a:fld id="{1355FFA9-8D4A-4023-B3DB-708102FE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7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 descr="Transport_logo_300p-1.75i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252954"/>
            <a:ext cx="2057400" cy="497695"/>
          </a:xfrm>
          <a:prstGeom prst="rect">
            <a:avLst/>
          </a:prstGeom>
        </p:spPr>
      </p:pic>
      <p:pic>
        <p:nvPicPr>
          <p:cNvPr id="16" name="Picture 15" descr="C:\Users\wb301051\Documents\GRSF\GRSF_logo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74054"/>
            <a:ext cx="1142999" cy="53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0499" y="6335585"/>
            <a:ext cx="2133600" cy="365125"/>
          </a:xfrm>
        </p:spPr>
        <p:txBody>
          <a:bodyPr/>
          <a:lstStyle>
            <a:lvl1pPr algn="l">
              <a:defRPr sz="2000" b="1"/>
            </a:lvl1pPr>
          </a:lstStyle>
          <a:p>
            <a:fld id="{1355FFA9-8D4A-4023-B3DB-708102FE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9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ransport_logo_300p-1.75i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252954"/>
            <a:ext cx="2057400" cy="497695"/>
          </a:xfrm>
          <a:prstGeom prst="rect">
            <a:avLst/>
          </a:prstGeom>
        </p:spPr>
      </p:pic>
      <p:pic>
        <p:nvPicPr>
          <p:cNvPr id="14" name="Picture 13" descr="C:\Users\wb301051\Documents\GRSF\GRSF_logo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74054"/>
            <a:ext cx="1142999" cy="53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0499" y="6335585"/>
            <a:ext cx="2133600" cy="365125"/>
          </a:xfrm>
        </p:spPr>
        <p:txBody>
          <a:bodyPr/>
          <a:lstStyle>
            <a:lvl1pPr algn="l">
              <a:defRPr sz="2000" b="1"/>
            </a:lvl1pPr>
          </a:lstStyle>
          <a:p>
            <a:fld id="{1355FFA9-8D4A-4023-B3DB-708102FE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8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ransport_logo_300p-1.75i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252954"/>
            <a:ext cx="2057400" cy="497695"/>
          </a:xfrm>
          <a:prstGeom prst="rect">
            <a:avLst/>
          </a:prstGeom>
        </p:spPr>
      </p:pic>
      <p:pic>
        <p:nvPicPr>
          <p:cNvPr id="16" name="Picture 15" descr="C:\Users\wb301051\Documents\GRSF\GRSF_logo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74054"/>
            <a:ext cx="1142999" cy="53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0499" y="6335585"/>
            <a:ext cx="2133600" cy="365125"/>
          </a:xfrm>
        </p:spPr>
        <p:txBody>
          <a:bodyPr/>
          <a:lstStyle>
            <a:lvl1pPr algn="l">
              <a:defRPr sz="2000" b="1"/>
            </a:lvl1pPr>
          </a:lstStyle>
          <a:p>
            <a:fld id="{1355FFA9-8D4A-4023-B3DB-708102FE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Transport_logo_300p-1.75i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252954"/>
            <a:ext cx="2057400" cy="497695"/>
          </a:xfrm>
          <a:prstGeom prst="rect">
            <a:avLst/>
          </a:prstGeom>
        </p:spPr>
      </p:pic>
      <p:pic>
        <p:nvPicPr>
          <p:cNvPr id="13" name="Picture 12" descr="C:\Users\wb301051\Documents\GRSF\GRSF_logo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74054"/>
            <a:ext cx="1142999" cy="53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0499" y="6335585"/>
            <a:ext cx="2133600" cy="365125"/>
          </a:xfrm>
        </p:spPr>
        <p:txBody>
          <a:bodyPr/>
          <a:lstStyle>
            <a:lvl1pPr algn="l">
              <a:defRPr sz="2000" b="1"/>
            </a:lvl1pPr>
          </a:lstStyle>
          <a:p>
            <a:fld id="{1355FFA9-8D4A-4023-B3DB-708102FE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0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Transport_logo_300p-1.75i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252954"/>
            <a:ext cx="2057400" cy="497695"/>
          </a:xfrm>
          <a:prstGeom prst="rect">
            <a:avLst/>
          </a:prstGeom>
        </p:spPr>
      </p:pic>
      <p:pic>
        <p:nvPicPr>
          <p:cNvPr id="13" name="Picture 12" descr="C:\Users\wb301051\Documents\GRSF\GRSF_logo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74054"/>
            <a:ext cx="1142999" cy="53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0499" y="6335585"/>
            <a:ext cx="2133600" cy="365125"/>
          </a:xfrm>
        </p:spPr>
        <p:txBody>
          <a:bodyPr/>
          <a:lstStyle>
            <a:lvl1pPr algn="l">
              <a:defRPr sz="2000" b="1"/>
            </a:lvl1pPr>
          </a:lstStyle>
          <a:p>
            <a:fld id="{1355FFA9-8D4A-4023-B3DB-708102FE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7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FFA9-8D4A-4023-B3DB-708102FE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4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382000" cy="192722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DRIVER – A World Bank Tool for crash data collection</a:t>
            </a:r>
            <a:br>
              <a:rPr lang="en-US" sz="4800" b="1" dirty="0">
                <a:solidFill>
                  <a:schemeClr val="tx1"/>
                </a:solidFill>
                <a:latin typeface="Arial"/>
                <a:cs typeface="Arial"/>
              </a:rPr>
            </a:br>
            <a:br>
              <a:rPr lang="en-US" sz="4800" b="1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1800" b="1" dirty="0"/>
              <a:t>WORKSHOP </a:t>
            </a:r>
            <a:br>
              <a:rPr lang="en-US" sz="1800" dirty="0"/>
            </a:br>
            <a:r>
              <a:rPr lang="en-US" sz="1800" b="1" dirty="0"/>
              <a:t>TOWARDS THE ESTABLISHMENT OF A </a:t>
            </a:r>
            <a:br>
              <a:rPr lang="en-US" sz="1800" b="1" dirty="0"/>
            </a:br>
            <a:r>
              <a:rPr lang="en-US" sz="1800" b="1" dirty="0"/>
              <a:t>ROAD SAFETY OBSERVATORY IN AFRICA </a:t>
            </a:r>
            <a:br>
              <a:rPr lang="en-US" dirty="0"/>
            </a:br>
            <a:r>
              <a:rPr lang="en-US" sz="2000" b="1" dirty="0">
                <a:latin typeface="+mj-lt"/>
              </a:rPr>
              <a:t>Dakar, February, </a:t>
            </a:r>
            <a:r>
              <a:rPr lang="en-US" altLang="en-US" sz="2000" b="1" dirty="0">
                <a:latin typeface="+mj-lt"/>
              </a:rPr>
              <a:t>2018</a:t>
            </a:r>
            <a:endParaRPr lang="en-US" sz="2000" b="1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31316"/>
            <a:ext cx="1893336" cy="87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799294"/>
            <a:ext cx="4349630" cy="862147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799" y="4343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err="1"/>
              <a:t>Dr</a:t>
            </a:r>
            <a:r>
              <a:rPr lang="en-US" sz="2400" dirty="0"/>
              <a:t> Soames Job</a:t>
            </a:r>
          </a:p>
          <a:p>
            <a:r>
              <a:rPr lang="en-US" sz="2000" dirty="0"/>
              <a:t>Global Lead Road Safety</a:t>
            </a:r>
          </a:p>
          <a:p>
            <a:r>
              <a:rPr lang="en-US" sz="2000" dirty="0"/>
              <a:t>Head of the Global Road Safety Facility,</a:t>
            </a:r>
          </a:p>
          <a:p>
            <a:r>
              <a:rPr lang="en-US" sz="2000" dirty="0"/>
              <a:t>World Bank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DC80-0DEF-4756-A380-6367A2C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DRIVER: What is required to use 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07911-14A7-4C00-9006-A75E3EEC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Note the Flexibility = </a:t>
            </a:r>
          </a:p>
          <a:p>
            <a:r>
              <a:rPr lang="en-US" dirty="0"/>
              <a:t>Customized data entry fields for each country (low cost work)  [or an agreed dataset]</a:t>
            </a:r>
          </a:p>
          <a:p>
            <a:r>
              <a:rPr lang="en-US" dirty="0"/>
              <a:t>Data entry (by existing or improved processes) into the system</a:t>
            </a:r>
          </a:p>
          <a:p>
            <a:r>
              <a:rPr lang="en-US" dirty="0"/>
              <a:t>Opportunity to enter earlier data (with correction for omissions) or not.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4B1EB-9E58-4C7F-8E51-81B30F0B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FFA9-8D4A-4023-B3DB-708102FE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9DA97-EDB2-404E-8EDC-4D9184D30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219740"/>
            <a:ext cx="3352800" cy="66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2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DC80-0DEF-4756-A380-6367A2C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DRIVER: What can it 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07911-14A7-4C00-9006-A75E3EEC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/>
          <a:lstStyle/>
          <a:p>
            <a:pPr marL="0" indent="0">
              <a:buNone/>
            </a:pP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4B1EB-9E58-4C7F-8E51-81B30F0B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FFA9-8D4A-4023-B3DB-708102FE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9DA97-EDB2-404E-8EDC-4D9184D30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219740"/>
            <a:ext cx="3352800" cy="664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6759EA-2773-4547-9C57-4497EFD60F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988996"/>
            <a:ext cx="9109364" cy="58953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430150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DC80-0DEF-4756-A380-6367A2C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DRIVER: What can it 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07911-14A7-4C00-9006-A75E3EEC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/>
          <a:lstStyle/>
          <a:p>
            <a:pPr marL="0" indent="0">
              <a:buNone/>
            </a:pP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4B1EB-9E58-4C7F-8E51-81B30F0B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FFA9-8D4A-4023-B3DB-708102FE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9DA97-EDB2-404E-8EDC-4D9184D30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219740"/>
            <a:ext cx="3352800" cy="664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ECD4A4-3454-4F6A-8A66-433571FD2A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1066801"/>
            <a:ext cx="9067800" cy="57911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719248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453" y="4114800"/>
            <a:ext cx="8532171" cy="83820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ndes ExtraLight" panose="02000000000000000000" pitchFamily="50" charset="0"/>
                <a:cs typeface="Arial"/>
              </a:rPr>
              <a:t>Thank you for your attention</a:t>
            </a:r>
            <a:br>
              <a:rPr lang="en-US" sz="4800" b="1" dirty="0">
                <a:solidFill>
                  <a:schemeClr val="tx1"/>
                </a:solidFill>
                <a:latin typeface="Arial"/>
                <a:cs typeface="Arial"/>
              </a:rPr>
            </a:br>
            <a:br>
              <a:rPr lang="en-US" sz="4800" b="1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4800" b="1" dirty="0">
                <a:solidFill>
                  <a:schemeClr val="tx1"/>
                </a:solidFill>
                <a:latin typeface="Arial"/>
                <a:cs typeface="Arial"/>
              </a:rPr>
              <a:t>Discussion and Questions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86200" y="6019800"/>
            <a:ext cx="2697940" cy="450742"/>
          </a:xfrm>
        </p:spPr>
        <p:txBody>
          <a:bodyPr>
            <a:normAutofit/>
          </a:bodyPr>
          <a:lstStyle/>
          <a:p>
            <a:r>
              <a:rPr lang="en-US" sz="1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1236"/>
            <a:ext cx="9144000" cy="3886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35" y="2973253"/>
            <a:ext cx="1883638" cy="87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839"/>
            <a:ext cx="3695699" cy="73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0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01" y="301628"/>
            <a:ext cx="8439652" cy="5968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Overview of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4854" y="920297"/>
            <a:ext cx="9009146" cy="557847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The Road Safety Challenge</a:t>
            </a:r>
          </a:p>
          <a:p>
            <a:pPr marL="914400" lvl="1" indent="-514350">
              <a:spcBef>
                <a:spcPts val="0"/>
              </a:spcBef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DRIVER Program</a:t>
            </a:r>
          </a:p>
          <a:p>
            <a:pPr marL="914400" lvl="1" indent="-514350">
              <a:spcBef>
                <a:spcPts val="0"/>
              </a:spcBef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What is it</a:t>
            </a:r>
          </a:p>
          <a:p>
            <a:pPr marL="857250" lvl="1" indent="-457200">
              <a:spcBef>
                <a:spcPts val="0"/>
              </a:spcBef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Advantages</a:t>
            </a:r>
          </a:p>
          <a:p>
            <a:pPr marL="857250" lvl="1" indent="-457200">
              <a:spcBef>
                <a:spcPts val="0"/>
              </a:spcBef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Advantages for an African Road Safety Observatory</a:t>
            </a:r>
          </a:p>
          <a:p>
            <a:pPr marL="857250" lvl="1" indent="-457200">
              <a:spcBef>
                <a:spcPts val="0"/>
              </a:spcBef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What is required to use it</a:t>
            </a:r>
          </a:p>
          <a:p>
            <a:pPr marL="857250" lvl="1" indent="-457200">
              <a:spcBef>
                <a:spcPts val="0"/>
              </a:spcBef>
              <a:buAutoNum type="arabicPeriod"/>
            </a:pPr>
            <a:endParaRPr lang="en-US" sz="20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Example uses What it can do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endParaRPr lang="en-US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63784-6160-4E92-A992-DAFCF520A0DE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2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Deaths per 100,000 people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/>
          <a:stretch/>
        </p:blipFill>
        <p:spPr>
          <a:xfrm>
            <a:off x="190498" y="1303589"/>
            <a:ext cx="6819902" cy="47006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FFA9-8D4A-4023-B3DB-708102FE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1813810"/>
            <a:ext cx="167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For the 9 countries here, </a:t>
            </a:r>
          </a:p>
          <a:p>
            <a:r>
              <a:rPr lang="en-US" sz="2800" b="1" dirty="0"/>
              <a:t>the average is 27.5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219740"/>
            <a:ext cx="3352800" cy="66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6"/>
          <a:stretch/>
        </p:blipFill>
        <p:spPr>
          <a:xfrm>
            <a:off x="0" y="301627"/>
            <a:ext cx="9164282" cy="65563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63784-6160-4E92-A992-DAFCF520A0DE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8129B2-B6B5-4663-B873-CE30FFC306C1}"/>
              </a:ext>
            </a:extLst>
          </p:cNvPr>
          <p:cNvSpPr txBox="1"/>
          <p:nvPr/>
        </p:nvSpPr>
        <p:spPr>
          <a:xfrm>
            <a:off x="3276600" y="5820241"/>
            <a:ext cx="3728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Pedestrians and Motorcycle deaths</a:t>
            </a:r>
          </a:p>
          <a:p>
            <a:r>
              <a:rPr lang="en-US" dirty="0"/>
              <a:t>are more likely to be under-estimated</a:t>
            </a:r>
          </a:p>
        </p:txBody>
      </p:sp>
    </p:spTree>
    <p:extLst>
      <p:ext uri="{BB962C8B-B14F-4D97-AF65-F5344CB8AC3E}">
        <p14:creationId xmlns:p14="http://schemas.microsoft.com/office/powerpoint/2010/main" val="403246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18656"/>
            <a:ext cx="8461375" cy="6878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</a:rPr>
              <a:t>Priority: Road safety is a crisis -  </a:t>
            </a:r>
            <a:r>
              <a:rPr lang="en-US" sz="2400" b="1" dirty="0">
                <a:solidFill>
                  <a:srgbClr val="0000CC"/>
                </a:solidFill>
              </a:rPr>
              <a:t>and urgently needs more funding and a real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70" y="1371600"/>
            <a:ext cx="8644956" cy="498804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</a:rPr>
              <a:t>We will not meet the Decade and SDG targets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In four years, annual deaths must drop by more than 600,000 from the 1.25 million baseline and injuries must drop by 25 million. But, deaths are increasing.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We need to push harder now, and we need to change to game.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400" b="1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4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</a:rPr>
              <a:t>Some brutal predictions (part of a position paper we are preparing)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2013  = 1.24 million deaths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2016  = 1.34 million deaths   …. 2.7% increase per year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Simple extrapolation: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6E203-7CC7-4891-B9A3-82865EFC0BD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2083E-5765-479F-94F5-1985FB861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219740"/>
            <a:ext cx="3352800" cy="66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7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745" y="1371600"/>
            <a:ext cx="7859280" cy="504998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 </a:t>
            </a:r>
            <a:r>
              <a:rPr lang="en-US" sz="3600" b="1" dirty="0">
                <a:solidFill>
                  <a:schemeClr val="tx1"/>
                </a:solidFill>
              </a:rPr>
              <a:t>Extrapolating the current increase: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b="1" dirty="0">
                <a:solidFill>
                  <a:schemeClr val="tx1"/>
                </a:solidFill>
              </a:rPr>
              <a:t>For 2018 to 2030, inclusive =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b="1" dirty="0">
                <a:solidFill>
                  <a:srgbClr val="FF0000"/>
                </a:solidFill>
              </a:rPr>
              <a:t>21.7 million deaths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b="1" dirty="0">
                <a:solidFill>
                  <a:srgbClr val="FF0000"/>
                </a:solidFill>
              </a:rPr>
              <a:t>875.7 million injuries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b="1" dirty="0">
                <a:solidFill>
                  <a:srgbClr val="FF0000"/>
                </a:solidFill>
              </a:rPr>
              <a:t>from road crashes globally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6E203-7CC7-4891-B9A3-82865EFC0BD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49382" y="387927"/>
            <a:ext cx="8894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CC"/>
                </a:solidFill>
              </a:rPr>
              <a:t>Prediction, with business-as-usual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E27C7-1144-488F-91AF-3E5B9D7A8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219740"/>
            <a:ext cx="3352800" cy="66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7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DC80-0DEF-4756-A380-6367A2C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8686800" cy="1143000"/>
          </a:xfrm>
        </p:spPr>
        <p:txBody>
          <a:bodyPr>
            <a:noAutofit/>
          </a:bodyPr>
          <a:lstStyle/>
          <a:p>
            <a:pPr marL="914400" lvl="1" indent="-514350"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</a:rPr>
              <a:t>The DRIVER Platform: What is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07911-14A7-4C00-9006-A75E3EEC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DRIVER = Data for Road Incident Visualization, Evaluation, and Reporting</a:t>
            </a:r>
          </a:p>
          <a:p>
            <a:r>
              <a:rPr lang="en-US" dirty="0"/>
              <a:t>A crash data storage, mapping and analysis system</a:t>
            </a:r>
          </a:p>
          <a:p>
            <a:r>
              <a:rPr lang="en-US" dirty="0"/>
              <a:t>Uses google street maps</a:t>
            </a:r>
          </a:p>
          <a:p>
            <a:r>
              <a:rPr lang="en-US" dirty="0">
                <a:solidFill>
                  <a:srgbClr val="000000"/>
                </a:solidFill>
              </a:rPr>
              <a:t>The DRIVER platform developed and pilot tested by the World Bank in the Philippines (with thanks to Holly Krambeck and team)  </a:t>
            </a:r>
          </a:p>
          <a:p>
            <a:r>
              <a:rPr lang="en-US" dirty="0">
                <a:solidFill>
                  <a:srgbClr val="000000"/>
                </a:solidFill>
              </a:rPr>
              <a:t>Can be adapted to many countries</a:t>
            </a:r>
          </a:p>
          <a:p>
            <a:r>
              <a:rPr lang="en-US" dirty="0">
                <a:solidFill>
                  <a:srgbClr val="000000"/>
                </a:solidFill>
              </a:rPr>
              <a:t>Has proven itself to be an effective viable road safety support solution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4B1EB-9E58-4C7F-8E51-81B30F0B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FFA9-8D4A-4023-B3DB-708102FE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9DA97-EDB2-404E-8EDC-4D9184D30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219740"/>
            <a:ext cx="3352800" cy="66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9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DC80-0DEF-4756-A380-6367A2C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69273"/>
            <a:ext cx="86868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DRIVER: Advantages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07911-14A7-4C00-9006-A75E3EEC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>
            <a:normAutofit fontScale="55000" lnSpcReduction="20000"/>
          </a:bodyPr>
          <a:lstStyle/>
          <a:p>
            <a:pPr marL="742950" indent="-74295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Available for free on the World Bank GitHub open source code repository:</a:t>
            </a:r>
            <a:r>
              <a:rPr lang="en-US" dirty="0"/>
              <a:t> </a:t>
            </a:r>
          </a:p>
          <a:p>
            <a:pPr marL="742950" indent="-742950">
              <a:buAutoNum type="arabicPeriod"/>
            </a:pPr>
            <a:r>
              <a:rPr lang="en-GB" i="1" dirty="0">
                <a:solidFill>
                  <a:srgbClr val="000000"/>
                </a:solidFill>
              </a:rPr>
              <a:t>Customizable data entry fields</a:t>
            </a:r>
            <a:endParaRPr lang="en-US" i="1" dirty="0">
              <a:solidFill>
                <a:srgbClr val="000000"/>
              </a:solidFill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i="1" dirty="0">
                <a:solidFill>
                  <a:srgbClr val="000000"/>
                </a:solidFill>
              </a:rPr>
              <a:t>Easy to deploy at limited cost due to its Open Source platform</a:t>
            </a:r>
            <a:endParaRPr lang="en-US" i="1" dirty="0">
              <a:solidFill>
                <a:srgbClr val="000000"/>
              </a:solidFill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i="1" dirty="0">
                <a:solidFill>
                  <a:srgbClr val="000000"/>
                </a:solidFill>
              </a:rPr>
              <a:t>Adaptable to almost all countries, states, and cities, through its use of Open Street Map as the mapping platform</a:t>
            </a:r>
            <a:endParaRPr lang="en-US" i="1" dirty="0">
              <a:solidFill>
                <a:srgbClr val="000000"/>
              </a:solidFill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i="1" dirty="0">
                <a:solidFill>
                  <a:srgbClr val="000000"/>
                </a:solidFill>
              </a:rPr>
              <a:t>Provides key tools for recording and managing road safety data, including analytical tools for blackspot prediction, estimating the economic costs of crashes for a selected area, and tracking efficacy of road safety interventions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i="1" dirty="0">
                <a:solidFill>
                  <a:srgbClr val="000000"/>
                </a:solidFill>
              </a:rPr>
              <a:t>A public-facing website and tools for downloading anonymized data for third-party analysis</a:t>
            </a:r>
            <a:endParaRPr lang="en-US" i="1" dirty="0">
              <a:solidFill>
                <a:srgbClr val="000000"/>
              </a:solidFill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i="1" dirty="0">
                <a:solidFill>
                  <a:srgbClr val="000000"/>
                </a:solidFill>
              </a:rPr>
              <a:t>The platform is likely to become more widespread as the World Bank and GRSF support its promotion into countries and cities.</a:t>
            </a:r>
            <a:endParaRPr lang="en-US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4B1EB-9E58-4C7F-8E51-81B30F0B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FFA9-8D4A-4023-B3DB-708102FE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9DA97-EDB2-404E-8EDC-4D9184D30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219740"/>
            <a:ext cx="3352800" cy="66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1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DC80-0DEF-4756-A380-6367A2C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69273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DRIVER: Advantages for an African Observatory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07911-14A7-4C00-9006-A75E3EEC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Uniform data processes, even if not identical data fields </a:t>
            </a:r>
          </a:p>
          <a:p>
            <a:pPr marL="742950" indent="-74295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Cross country help with expertise and usage</a:t>
            </a:r>
          </a:p>
          <a:p>
            <a:pPr marL="742950" indent="-74295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Can share the</a:t>
            </a:r>
            <a:r>
              <a:rPr lang="en-GB" dirty="0">
                <a:solidFill>
                  <a:srgbClr val="000000"/>
                </a:solidFill>
              </a:rPr>
              <a:t> public-facing website of selected downloaded anonymized data</a:t>
            </a:r>
          </a:p>
          <a:p>
            <a:pPr marL="742950" indent="-742950"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Everyone has existing data systems of various levels of function, but this sets an equally shared process </a:t>
            </a:r>
            <a:endParaRPr lang="en-US" dirty="0">
              <a:solidFill>
                <a:srgbClr val="000000"/>
              </a:solidFill>
            </a:endParaRPr>
          </a:p>
          <a:p>
            <a:pPr marL="742950" indent="-74295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4B1EB-9E58-4C7F-8E51-81B30F0B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FFA9-8D4A-4023-B3DB-708102FE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9DA97-EDB2-404E-8EDC-4D9184D30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219740"/>
            <a:ext cx="3352800" cy="66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37462"/>
      </p:ext>
    </p:extLst>
  </p:cSld>
  <p:clrMapOvr>
    <a:masterClrMapping/>
  </p:clrMapOvr>
</p:sld>
</file>

<file path=ppt/theme/theme1.xml><?xml version="1.0" encoding="utf-8"?>
<a:theme xmlns:a="http://schemas.openxmlformats.org/drawingml/2006/main" name="2010 ETWTR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5589</TotalTime>
  <Words>551</Words>
  <Application>Microsoft Office PowerPoint</Application>
  <PresentationFormat>On-screen Show (4:3)</PresentationFormat>
  <Paragraphs>82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Andes ExtraLight</vt:lpstr>
      <vt:lpstr>Arial</vt:lpstr>
      <vt:lpstr>Calibri</vt:lpstr>
      <vt:lpstr>Tahoma</vt:lpstr>
      <vt:lpstr>Trebuchet MS</vt:lpstr>
      <vt:lpstr>Wingdings</vt:lpstr>
      <vt:lpstr>2010 ETWTR template 2</vt:lpstr>
      <vt:lpstr> DRIVER – A World Bank Tool for crash data collection  WORKSHOP  TOWARDS THE ESTABLISHMENT OF A  ROAD SAFETY OBSERVATORY IN AFRICA  Dakar, February, 2018</vt:lpstr>
      <vt:lpstr>Overview of talk</vt:lpstr>
      <vt:lpstr>Deaths per 100,000 people</vt:lpstr>
      <vt:lpstr>PowerPoint Presentation</vt:lpstr>
      <vt:lpstr>Priority: Road safety is a crisis -  and urgently needs more funding and a real plan</vt:lpstr>
      <vt:lpstr> </vt:lpstr>
      <vt:lpstr>The DRIVER Platform: What is it</vt:lpstr>
      <vt:lpstr>DRIVER: Advantages</vt:lpstr>
      <vt:lpstr>DRIVER: Advantages for an African Observatory</vt:lpstr>
      <vt:lpstr>DRIVER: What is required to use it</vt:lpstr>
      <vt:lpstr>DRIVER: What can it do</vt:lpstr>
      <vt:lpstr>DRIVER: What can it do</vt:lpstr>
      <vt:lpstr>Thank you for your attention  Discussion and Questions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Safety Management System</dc:title>
  <dc:creator>Dipan Bose</dc:creator>
  <cp:lastModifiedBy>Raymond Franklin Soames Job</cp:lastModifiedBy>
  <cp:revision>370</cp:revision>
  <cp:lastPrinted>2015-01-28T19:08:41Z</cp:lastPrinted>
  <dcterms:created xsi:type="dcterms:W3CDTF">2013-10-24T12:42:44Z</dcterms:created>
  <dcterms:modified xsi:type="dcterms:W3CDTF">2018-02-20T00:16:25Z</dcterms:modified>
</cp:coreProperties>
</file>