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13"/>
  </p:notesMasterIdLst>
  <p:handoutMasterIdLst>
    <p:handoutMasterId r:id="rId14"/>
  </p:handoutMasterIdLst>
  <p:sldIdLst>
    <p:sldId id="281" r:id="rId3"/>
    <p:sldId id="258" r:id="rId4"/>
    <p:sldId id="262" r:id="rId5"/>
    <p:sldId id="259" r:id="rId6"/>
    <p:sldId id="278" r:id="rId7"/>
    <p:sldId id="279" r:id="rId8"/>
    <p:sldId id="273" r:id="rId9"/>
    <p:sldId id="274" r:id="rId10"/>
    <p:sldId id="261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8" autoAdjust="0"/>
    <p:restoredTop sz="94660"/>
  </p:normalViewPr>
  <p:slideViewPr>
    <p:cSldViewPr>
      <p:cViewPr varScale="1">
        <p:scale>
          <a:sx n="65" d="100"/>
          <a:sy n="65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247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A1FB1-A8A9-4AED-B24F-B726C77305B3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99B01-4D3F-4586-88D4-98CACE9D4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3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8FEBE-006D-4E3E-A91E-4E498D1AFCB0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2642F-FDAD-4697-9B6F-4650C9BB8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1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Report on less than 1,83% of all crashes (Cost of Crashes published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Seprember</a:t>
            </a:r>
            <a:r>
              <a:rPr lang="en-US" baseline="0" dirty="0" smtClean="0"/>
              <a:t> 2017</a:t>
            </a:r>
            <a:endParaRPr lang="en-US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642F-FDAD-4697-9B6F-4650C9BB88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4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SAMRC-UNISA VIPRU  = South African Medical Research Council – University of South Africa - </a:t>
            </a:r>
            <a:r>
              <a:rPr lang="en-ZA" dirty="0" smtClean="0"/>
              <a:t>Violence, Injury and Peace Research Unit (VIPRU)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642F-FDAD-4697-9B6F-4650C9BB88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igital_numbers_titl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2009620A-868C-4F51-95DA-72EFCEFE53EC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4038600"/>
            <a:ext cx="7772400" cy="1470025"/>
          </a:xfrm>
        </p:spPr>
        <p:txBody>
          <a:bodyPr anchor="b"/>
          <a:lstStyle>
            <a:lvl1pPr algn="l">
              <a:defRPr sz="3600" baseline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reflection blurRad="6350" stA="140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486400"/>
            <a:ext cx="6400800" cy="762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447800" y="-381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2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33528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057400" y="15240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209800" y="24384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514600" y="42672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762000"/>
            <a:ext cx="54864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400" b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-30162"/>
            <a:ext cx="6477000" cy="944562"/>
          </a:xfrm>
        </p:spPr>
        <p:txBody>
          <a:bodyPr/>
          <a:lstStyle>
            <a:lvl1pPr algn="l"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0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90600" y="457200"/>
            <a:ext cx="4648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990600" y="2362200"/>
            <a:ext cx="4648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990600" y="4114800"/>
            <a:ext cx="4648200" cy="1600200"/>
          </a:xfrm>
        </p:spPr>
        <p:txBody>
          <a:bodyPr lIns="274320" tIns="0" rIns="18288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kern="12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57200"/>
            <a:ext cx="1981200" cy="1676401"/>
          </a:xfrm>
        </p:spPr>
        <p:txBody>
          <a:bodyPr>
            <a:noAutofit/>
          </a:bodyPr>
          <a:lstStyle>
            <a:lvl1pPr algn="r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57200" y="2209800"/>
            <a:ext cx="1981200" cy="1676401"/>
          </a:xfrm>
        </p:spPr>
        <p:txBody>
          <a:bodyPr>
            <a:normAutofit/>
          </a:bodyPr>
          <a:lstStyle>
            <a:lvl1pPr algn="r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57200" y="3962400"/>
            <a:ext cx="1981200" cy="1600200"/>
          </a:xfrm>
        </p:spPr>
        <p:txBody>
          <a:bodyPr>
            <a:normAutofit/>
          </a:bodyPr>
          <a:lstStyle>
            <a:lvl1pPr algn="r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-106362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7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747838"/>
            <a:ext cx="5105400" cy="236696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638800" y="1447800"/>
            <a:ext cx="3124200" cy="2352675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914400" y="4343400"/>
            <a:ext cx="5105400" cy="23622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2286000" y="1457325"/>
            <a:ext cx="3124200" cy="23526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-106362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33528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057400" y="15240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209800" y="24384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514600" y="42672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762000"/>
            <a:ext cx="54864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400" b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-30162"/>
            <a:ext cx="6477000" cy="944562"/>
          </a:xfrm>
        </p:spPr>
        <p:txBody>
          <a:bodyPr/>
          <a:lstStyle>
            <a:lvl1pPr algn="l"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8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90600" y="457200"/>
            <a:ext cx="4648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990600" y="2362200"/>
            <a:ext cx="4648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990600" y="4114800"/>
            <a:ext cx="4648200" cy="1600200"/>
          </a:xfrm>
        </p:spPr>
        <p:txBody>
          <a:bodyPr lIns="274320" tIns="0" rIns="18288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kern="12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57200"/>
            <a:ext cx="1981200" cy="1676401"/>
          </a:xfrm>
        </p:spPr>
        <p:txBody>
          <a:bodyPr>
            <a:noAutofit/>
          </a:bodyPr>
          <a:lstStyle>
            <a:lvl1pPr algn="r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57200" y="2209800"/>
            <a:ext cx="1981200" cy="1676401"/>
          </a:xfrm>
        </p:spPr>
        <p:txBody>
          <a:bodyPr>
            <a:normAutofit/>
          </a:bodyPr>
          <a:lstStyle>
            <a:lvl1pPr algn="r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57200" y="3962400"/>
            <a:ext cx="1981200" cy="1600200"/>
          </a:xfrm>
        </p:spPr>
        <p:txBody>
          <a:bodyPr>
            <a:normAutofit/>
          </a:bodyPr>
          <a:lstStyle>
            <a:lvl1pPr algn="r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-106362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9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747838"/>
            <a:ext cx="5105400" cy="236696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638800" y="1447800"/>
            <a:ext cx="3124200" cy="2352675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914400" y="4343400"/>
            <a:ext cx="5105400" cy="23622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2286000" y="1457325"/>
            <a:ext cx="3124200" cy="23526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-106362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0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8600" y="2438400"/>
            <a:ext cx="3048000" cy="3505200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808038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0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2009620A-868C-4F51-95DA-72EFCEFE53EC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4038600"/>
            <a:ext cx="7772400" cy="1470025"/>
          </a:xfrm>
        </p:spPr>
        <p:txBody>
          <a:bodyPr anchor="b"/>
          <a:lstStyle>
            <a:lvl1pPr algn="l">
              <a:defRPr sz="3600" baseline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reflection blurRad="6350" stA="140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486400"/>
            <a:ext cx="6400800" cy="762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447800" y="-381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97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791200" cy="944562"/>
          </a:xfrm>
        </p:spPr>
        <p:txBody>
          <a:bodyPr/>
          <a:lstStyle>
            <a:lvl1pPr>
              <a:defRPr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3162"/>
            <a:ext cx="8534400" cy="4389437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0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087" y="2447925"/>
            <a:ext cx="6284913" cy="1362075"/>
          </a:xfrm>
        </p:spPr>
        <p:txBody>
          <a:bodyPr anchor="t"/>
          <a:lstStyle>
            <a:lvl1pPr algn="r">
              <a:defRPr sz="4000" b="1" cap="all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087" y="947738"/>
            <a:ext cx="6284913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7EA6-E896-45A1-9154-F345903B5BEF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9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igital_numbers_slid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791200" cy="944562"/>
          </a:xfrm>
        </p:spPr>
        <p:txBody>
          <a:bodyPr/>
          <a:lstStyle>
            <a:lvl1pPr>
              <a:defRPr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3162"/>
            <a:ext cx="8534400" cy="4389437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477000" cy="944562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24310"/>
            <a:ext cx="3048000" cy="4754563"/>
          </a:xfrm>
          <a:noFill/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24310"/>
            <a:ext cx="3048000" cy="4754563"/>
          </a:xfrm>
          <a:noFill/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B09-917C-4CE8-84A4-CF423B837BAE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bg2">
                <a:lumMod val="2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3200400" cy="639762"/>
          </a:xfrm>
        </p:spPr>
        <p:txBody>
          <a:bodyPr anchor="b"/>
          <a:lstStyle>
            <a:lvl1pPr marL="0" indent="0">
              <a:buNone/>
              <a:defRPr sz="2400" b="1">
                <a:ln w="3175"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038"/>
            <a:ext cx="6477000" cy="944562"/>
          </a:xfrm>
        </p:spPr>
        <p:txBody>
          <a:bodyPr/>
          <a:lstStyle>
            <a:lvl1pPr algn="l"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916112"/>
            <a:ext cx="3200400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8800" y="1143000"/>
            <a:ext cx="3200400" cy="639762"/>
          </a:xfrm>
        </p:spPr>
        <p:txBody>
          <a:bodyPr anchor="b"/>
          <a:lstStyle>
            <a:lvl1pPr marL="0" indent="0">
              <a:buNone/>
              <a:defRPr sz="2400" b="1">
                <a:ln w="3175"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38800" y="1916112"/>
            <a:ext cx="3200400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32E-D556-49B1-AA44-0ADD980DBED8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0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chemeClr val="bg2">
                <a:lumMod val="2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AE94-C42D-430C-B655-059880745D40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9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ECF5-ED84-44E3-919B-70E0B2BFCC76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>
          <a:gsLst>
            <a:gs pos="0">
              <a:schemeClr val="bg2">
                <a:lumMod val="2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28600"/>
            <a:ext cx="2438400" cy="1162050"/>
          </a:xfrm>
        </p:spPr>
        <p:txBody>
          <a:bodyPr anchor="b"/>
          <a:lstStyle>
            <a:lvl1pPr algn="l">
              <a:defRPr sz="2000" b="1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399010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1390650"/>
            <a:ext cx="24384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1AC4-55E6-48D5-821D-F68F3E06D709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4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8600"/>
            <a:ext cx="5486400" cy="566738"/>
          </a:xfrm>
        </p:spPr>
        <p:txBody>
          <a:bodyPr anchor="b"/>
          <a:lstStyle>
            <a:lvl1pPr algn="l">
              <a:defRPr sz="2000" b="1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533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605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0C21-56B7-41F5-87F4-09CB38B82F8A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33528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057400" y="15240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209800" y="24384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514600" y="42672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762000"/>
            <a:ext cx="54864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400" b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-30162"/>
            <a:ext cx="6477000" cy="944562"/>
          </a:xfrm>
        </p:spPr>
        <p:txBody>
          <a:bodyPr/>
          <a:lstStyle>
            <a:lvl1pPr algn="l"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90600" y="457200"/>
            <a:ext cx="4648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990600" y="2362200"/>
            <a:ext cx="4648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990600" y="4114800"/>
            <a:ext cx="4648200" cy="1600200"/>
          </a:xfrm>
        </p:spPr>
        <p:txBody>
          <a:bodyPr lIns="274320" tIns="0" rIns="18288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kern="12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57200"/>
            <a:ext cx="1981200" cy="1676401"/>
          </a:xfrm>
        </p:spPr>
        <p:txBody>
          <a:bodyPr>
            <a:noAutofit/>
          </a:bodyPr>
          <a:lstStyle>
            <a:lvl1pPr algn="r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57200" y="2209800"/>
            <a:ext cx="1981200" cy="1676401"/>
          </a:xfrm>
        </p:spPr>
        <p:txBody>
          <a:bodyPr>
            <a:normAutofit/>
          </a:bodyPr>
          <a:lstStyle>
            <a:lvl1pPr algn="r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57200" y="3962400"/>
            <a:ext cx="1981200" cy="1600200"/>
          </a:xfrm>
        </p:spPr>
        <p:txBody>
          <a:bodyPr>
            <a:normAutofit/>
          </a:bodyPr>
          <a:lstStyle>
            <a:lvl1pPr algn="r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-106362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2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747838"/>
            <a:ext cx="5105400" cy="236696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638800" y="1447800"/>
            <a:ext cx="3124200" cy="2352675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914400" y="4343400"/>
            <a:ext cx="5105400" cy="23622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2286000" y="1457325"/>
            <a:ext cx="3124200" cy="23526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-106362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8600" y="2438400"/>
            <a:ext cx="3048000" cy="3505200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808038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087" y="2447925"/>
            <a:ext cx="6284913" cy="1362075"/>
          </a:xfrm>
        </p:spPr>
        <p:txBody>
          <a:bodyPr anchor="t"/>
          <a:lstStyle>
            <a:lvl1pPr algn="r">
              <a:defRPr sz="4000" b="1" cap="all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087" y="947738"/>
            <a:ext cx="6284913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7EA6-E896-45A1-9154-F345903B5BEF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8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33528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057400" y="15240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209800" y="24384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514600" y="42672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762000"/>
            <a:ext cx="54864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400" b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-30162"/>
            <a:ext cx="6477000" cy="944562"/>
          </a:xfrm>
        </p:spPr>
        <p:txBody>
          <a:bodyPr/>
          <a:lstStyle>
            <a:lvl1pPr algn="l"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7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90600" y="457200"/>
            <a:ext cx="4648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990600" y="2362200"/>
            <a:ext cx="4648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990600" y="4114800"/>
            <a:ext cx="4648200" cy="1600200"/>
          </a:xfrm>
        </p:spPr>
        <p:txBody>
          <a:bodyPr lIns="274320" tIns="0" rIns="18288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kern="12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57200"/>
            <a:ext cx="1981200" cy="1676401"/>
          </a:xfrm>
        </p:spPr>
        <p:txBody>
          <a:bodyPr>
            <a:noAutofit/>
          </a:bodyPr>
          <a:lstStyle>
            <a:lvl1pPr algn="r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57200" y="2209800"/>
            <a:ext cx="1981200" cy="1676401"/>
          </a:xfrm>
        </p:spPr>
        <p:txBody>
          <a:bodyPr>
            <a:normAutofit/>
          </a:bodyPr>
          <a:lstStyle>
            <a:lvl1pPr algn="r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57200" y="3962400"/>
            <a:ext cx="1981200" cy="1600200"/>
          </a:xfrm>
        </p:spPr>
        <p:txBody>
          <a:bodyPr>
            <a:normAutofit/>
          </a:bodyPr>
          <a:lstStyle>
            <a:lvl1pPr algn="r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-106362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5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747838"/>
            <a:ext cx="5105400" cy="236696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638800" y="1447800"/>
            <a:ext cx="3124200" cy="2352675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914400" y="4343400"/>
            <a:ext cx="5105400" cy="23622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2286000" y="1457325"/>
            <a:ext cx="3124200" cy="23526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-106362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8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8600" y="2438400"/>
            <a:ext cx="3048000" cy="3505200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808038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1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477000" cy="944562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24310"/>
            <a:ext cx="3048000" cy="4754563"/>
          </a:xfrm>
          <a:noFill/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24310"/>
            <a:ext cx="3048000" cy="4754563"/>
          </a:xfrm>
          <a:noFill/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B09-917C-4CE8-84A4-CF423B837BAE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1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bg2">
                <a:lumMod val="2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3200400" cy="639762"/>
          </a:xfrm>
        </p:spPr>
        <p:txBody>
          <a:bodyPr anchor="b"/>
          <a:lstStyle>
            <a:lvl1pPr marL="0" indent="0">
              <a:buNone/>
              <a:defRPr sz="2400" b="1">
                <a:ln w="3175"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038"/>
            <a:ext cx="6477000" cy="944562"/>
          </a:xfrm>
        </p:spPr>
        <p:txBody>
          <a:bodyPr/>
          <a:lstStyle>
            <a:lvl1pPr algn="l"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916112"/>
            <a:ext cx="3200400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8800" y="1143000"/>
            <a:ext cx="3200400" cy="639762"/>
          </a:xfrm>
        </p:spPr>
        <p:txBody>
          <a:bodyPr anchor="b"/>
          <a:lstStyle>
            <a:lvl1pPr marL="0" indent="0">
              <a:buNone/>
              <a:defRPr sz="2400" b="1">
                <a:ln w="3175"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38800" y="1916112"/>
            <a:ext cx="3200400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32E-D556-49B1-AA44-0ADD980DBED8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2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chemeClr val="bg2">
                <a:lumMod val="2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AE94-C42D-430C-B655-059880745D40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6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ECF5-ED84-44E3-919B-70E0B2BFCC76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8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>
          <a:gsLst>
            <a:gs pos="0">
              <a:schemeClr val="bg2">
                <a:lumMod val="2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28600"/>
            <a:ext cx="2438400" cy="1162050"/>
          </a:xfrm>
        </p:spPr>
        <p:txBody>
          <a:bodyPr anchor="b"/>
          <a:lstStyle>
            <a:lvl1pPr algn="l">
              <a:defRPr sz="2000" b="1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399010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1390650"/>
            <a:ext cx="24384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1AC4-55E6-48D5-821D-F68F3E06D709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5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8600"/>
            <a:ext cx="5486400" cy="566738"/>
          </a:xfrm>
        </p:spPr>
        <p:txBody>
          <a:bodyPr anchor="b"/>
          <a:lstStyle>
            <a:lvl1pPr algn="l">
              <a:defRPr sz="2000" b="1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533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605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0C21-56B7-41F5-87F4-09CB38B82F8A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2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808038"/>
            <a:ext cx="6477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6477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7B57-B008-4CE5-8338-37E128D97E12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9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3" r:id="rId12"/>
    <p:sldLayoutId id="2147483675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ln>
            <a:solidFill>
              <a:schemeClr val="accent1">
                <a:lumMod val="50000"/>
              </a:schemeClr>
            </a:solidFill>
          </a:ln>
          <a:solidFill>
            <a:schemeClr val="accent2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2">
                <a:lumMod val="2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808038"/>
            <a:ext cx="6477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6477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7B57-B008-4CE5-8338-37E128D97E12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8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ln>
            <a:solidFill>
              <a:schemeClr val="accent1">
                <a:lumMod val="50000"/>
              </a:schemeClr>
            </a:solidFill>
          </a:ln>
          <a:solidFill>
            <a:schemeClr val="accent2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419601"/>
            <a:ext cx="7467600" cy="838199"/>
          </a:xfrm>
        </p:spPr>
        <p:txBody>
          <a:bodyPr>
            <a:normAutofit/>
          </a:bodyPr>
          <a:lstStyle/>
          <a:p>
            <a:r>
              <a:rPr lang="en-US" dirty="0" smtClean="0"/>
              <a:t>Integrated Road Traffic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334000"/>
            <a:ext cx="6400800" cy="129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Kevin Kara-Vala</a:t>
            </a:r>
          </a:p>
          <a:p>
            <a:r>
              <a:rPr lang="en-US" dirty="0" smtClean="0"/>
              <a:t>Divisional Head: Road Traffic Information Systems</a:t>
            </a:r>
          </a:p>
          <a:p>
            <a:r>
              <a:rPr lang="en-US" dirty="0" smtClean="0"/>
              <a:t>Road Traffic Management Corporation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34321"/>
            <a:ext cx="2221802" cy="144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192" y="334321"/>
            <a:ext cx="1454217" cy="1396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245" y="2209800"/>
            <a:ext cx="2677510" cy="201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8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9445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Expectations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 Placeholder 24"/>
          <p:cNvSpPr>
            <a:spLocks noGrp="1"/>
          </p:cNvSpPr>
          <p:nvPr>
            <p:ph type="body" sz="quarter" idx="4294967295"/>
          </p:nvPr>
        </p:nvSpPr>
        <p:spPr>
          <a:xfrm>
            <a:off x="5255" y="990600"/>
            <a:ext cx="8991600" cy="4800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Improving Data Collection – Active Citizenry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Validation of current Data Indicators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Examples to enrich current information set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Integrated platform to share data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Possible PPPs / Collaborative road safety research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Faced by RTMC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Lack of Credibility</a:t>
            </a:r>
          </a:p>
          <a:p>
            <a:endParaRPr lang="en-US" dirty="0" smtClean="0"/>
          </a:p>
          <a:p>
            <a:r>
              <a:rPr lang="en-US" dirty="0" smtClean="0"/>
              <a:t>Dispersed Local Crash Information Systems</a:t>
            </a:r>
          </a:p>
          <a:p>
            <a:endParaRPr lang="en-US" dirty="0" smtClean="0"/>
          </a:p>
          <a:p>
            <a:r>
              <a:rPr lang="en-US" dirty="0" smtClean="0"/>
              <a:t>Credible Crash Investigation Information</a:t>
            </a:r>
          </a:p>
          <a:p>
            <a:endParaRPr lang="en-US" dirty="0"/>
          </a:p>
          <a:p>
            <a:r>
              <a:rPr lang="en-US" dirty="0" smtClean="0"/>
              <a:t>Report on ±1,83% of all crashes</a:t>
            </a:r>
          </a:p>
          <a:p>
            <a:endParaRPr lang="en-US" dirty="0"/>
          </a:p>
          <a:p>
            <a:r>
              <a:rPr lang="en-US" dirty="0" smtClean="0"/>
              <a:t>Information gaps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Partner with Reputable </a:t>
            </a:r>
            <a:r>
              <a:rPr lang="en-US" dirty="0" err="1" smtClean="0"/>
              <a:t>Organisations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73162"/>
            <a:ext cx="5181600" cy="477043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Partnered with CSIR on Cost of Crashes (2016) &amp; Distracted Driving (2015)</a:t>
            </a:r>
          </a:p>
          <a:p>
            <a:endParaRPr lang="en-US" dirty="0"/>
          </a:p>
          <a:p>
            <a:r>
              <a:rPr lang="en-US" dirty="0" smtClean="0"/>
              <a:t>Partnering with SAMRC-UNISA VIPRU with research on effects of Alcohol on road crashes (2018)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1430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511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9661" y="1219200"/>
            <a:ext cx="70595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>
                <a:solidFill>
                  <a:schemeClr val="bg1"/>
                </a:solidFill>
              </a:rPr>
              <a:t>Cost saving</a:t>
            </a:r>
          </a:p>
          <a:p>
            <a:endParaRPr lang="en-ZA" sz="3200" dirty="0" smtClean="0">
              <a:solidFill>
                <a:schemeClr val="bg1"/>
              </a:solidFill>
            </a:endParaRPr>
          </a:p>
          <a:p>
            <a:r>
              <a:rPr lang="en-ZA" sz="3200" dirty="0" smtClean="0">
                <a:solidFill>
                  <a:schemeClr val="bg1"/>
                </a:solidFill>
              </a:rPr>
              <a:t>Effective Analysis as integrated with MV and Driver Register</a:t>
            </a:r>
          </a:p>
          <a:p>
            <a:endParaRPr lang="en-ZA" sz="3200" dirty="0" smtClean="0">
              <a:solidFill>
                <a:schemeClr val="bg1"/>
              </a:solidFill>
            </a:endParaRPr>
          </a:p>
          <a:p>
            <a:r>
              <a:rPr lang="en-ZA" sz="3200" dirty="0" smtClean="0">
                <a:solidFill>
                  <a:schemeClr val="bg1"/>
                </a:solidFill>
              </a:rPr>
              <a:t>Improved Reporting with system controls for contributing factors</a:t>
            </a:r>
          </a:p>
          <a:p>
            <a:endParaRPr lang="en-ZA" sz="3200" dirty="0">
              <a:solidFill>
                <a:schemeClr val="bg1"/>
              </a:solidFill>
            </a:endParaRPr>
          </a:p>
          <a:p>
            <a:r>
              <a:rPr lang="en-ZA" sz="3200" dirty="0" smtClean="0">
                <a:solidFill>
                  <a:schemeClr val="bg1"/>
                </a:solidFill>
              </a:rPr>
              <a:t>Collection of data remains a challenge </a:t>
            </a:r>
            <a:endParaRPr lang="en-ZA" sz="320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National Crash Data Management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490" y="1676400"/>
            <a:ext cx="1939151" cy="1679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244" y="2667000"/>
            <a:ext cx="2140998" cy="1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Limited Crash Investigation Capacity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5029200" cy="4800600"/>
          </a:xfrm>
        </p:spPr>
        <p:txBody>
          <a:bodyPr>
            <a:noAutofit/>
          </a:bodyPr>
          <a:lstStyle/>
          <a:p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Investigate wrong problem e.g. </a:t>
            </a:r>
            <a:r>
              <a:rPr lang="en-US" sz="2300" dirty="0" err="1" smtClean="0">
                <a:solidFill>
                  <a:schemeClr val="accent1">
                    <a:lumMod val="50000"/>
                  </a:schemeClr>
                </a:solidFill>
              </a:rPr>
              <a:t>tyre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 burst due to subjective reporting</a:t>
            </a:r>
          </a:p>
          <a:p>
            <a:endParaRPr lang="en-US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Develop resources from Traffic Fraternity</a:t>
            </a:r>
          </a:p>
          <a:p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Share information from Private Sector e.g. Insurance sector</a:t>
            </a:r>
          </a:p>
          <a:p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2013-2016 fatal crash data shows that Drivers &amp; Passenger fatalities are declining – Pedestrians increasing</a:t>
            </a: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295400"/>
            <a:ext cx="40386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3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6781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2013 – 2016 Fatal crash data Analysis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707083"/>
            <a:ext cx="5759450" cy="2515235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525" y="3352800"/>
            <a:ext cx="5759450" cy="334581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161826"/>
            <a:ext cx="2140998" cy="1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" y="762000"/>
            <a:ext cx="7848600" cy="4572000"/>
          </a:xfrm>
          <a:prstGeom prst="roundRect">
            <a:avLst/>
          </a:prstGeom>
          <a:noFill/>
          <a:ln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158418"/>
            <a:ext cx="2819400" cy="5708982"/>
          </a:xfrm>
          <a:prstGeom prst="roundRect">
            <a:avLst/>
          </a:prstGeom>
          <a:solidFill>
            <a:schemeClr val="bg1">
              <a:lumMod val="85000"/>
              <a:alpha val="86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90600" y="685800"/>
            <a:ext cx="4648200" cy="1676400"/>
          </a:xfrm>
        </p:spPr>
        <p:txBody>
          <a:bodyPr/>
          <a:lstStyle/>
          <a:p>
            <a:r>
              <a:rPr lang="en-US" dirty="0" smtClean="0"/>
              <a:t>Cost of Crashes highlighted that only ±1,83 % of crashes are fatal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Difference between injury and fatality is only luck – Human body frail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>
          <a:xfrm>
            <a:off x="990600" y="3886200"/>
            <a:ext cx="4648200" cy="1600200"/>
          </a:xfrm>
        </p:spPr>
        <p:txBody>
          <a:bodyPr/>
          <a:lstStyle/>
          <a:p>
            <a:r>
              <a:rPr lang="en-US" dirty="0" smtClean="0"/>
              <a:t>Need to capture all crashes to accurately identify the trends and predict the future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on Fatalities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318" y="2290487"/>
            <a:ext cx="1941793" cy="16990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414" y="228600"/>
            <a:ext cx="2380245" cy="20618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107" y="4057991"/>
            <a:ext cx="2263586" cy="169769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33400" y="2209800"/>
            <a:ext cx="8458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3886200"/>
            <a:ext cx="8458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7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172200" y="158418"/>
            <a:ext cx="2819400" cy="5708982"/>
          </a:xfrm>
          <a:prstGeom prst="roundRect">
            <a:avLst/>
          </a:prstGeom>
          <a:solidFill>
            <a:schemeClr val="bg1">
              <a:lumMod val="85000"/>
              <a:alpha val="61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tent Placeholder 59"/>
          <p:cNvSpPr>
            <a:spLocks noGrp="1"/>
          </p:cNvSpPr>
          <p:nvPr>
            <p:ph sz="half" idx="2"/>
          </p:nvPr>
        </p:nvSpPr>
        <p:spPr>
          <a:xfrm>
            <a:off x="914400" y="1443038"/>
            <a:ext cx="5105400" cy="3205162"/>
          </a:xfrm>
        </p:spPr>
        <p:txBody>
          <a:bodyPr>
            <a:normAutofit/>
          </a:bodyPr>
          <a:lstStyle/>
          <a:p>
            <a:r>
              <a:rPr lang="en-US" dirty="0" smtClean="0"/>
              <a:t>Modify the ideal reporting to cater for information gaps that exist; e.g. Lack of Geolocations</a:t>
            </a:r>
            <a:r>
              <a:rPr lang="en-US" dirty="0"/>
              <a:t> </a:t>
            </a:r>
            <a:r>
              <a:rPr lang="en-US" dirty="0" smtClean="0"/>
              <a:t>led to Interim HazLocs using Police Station reported data</a:t>
            </a:r>
          </a:p>
          <a:p>
            <a:endParaRPr lang="en-US" dirty="0"/>
          </a:p>
          <a:p>
            <a:r>
              <a:rPr lang="en-US" dirty="0" smtClean="0"/>
              <a:t>Similarly use fuel sales as ratio instead of million </a:t>
            </a:r>
            <a:r>
              <a:rPr lang="en-US" dirty="0" err="1" smtClean="0"/>
              <a:t>kilometres</a:t>
            </a:r>
            <a:r>
              <a:rPr lang="en-US" dirty="0" smtClean="0"/>
              <a:t> travelled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Gaps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33400" y="762000"/>
            <a:ext cx="7848600" cy="4572000"/>
          </a:xfrm>
          <a:prstGeom prst="roundRect">
            <a:avLst/>
          </a:prstGeom>
          <a:noFill/>
          <a:ln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260" y="1676400"/>
            <a:ext cx="267890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106405" y="1706562"/>
            <a:ext cx="5486400" cy="487362"/>
          </a:xfrm>
        </p:spPr>
        <p:txBody>
          <a:bodyPr/>
          <a:lstStyle/>
          <a:p>
            <a:r>
              <a:rPr lang="en-US" dirty="0" smtClean="0"/>
              <a:t>No Formal Cooperation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209800" y="2438400"/>
            <a:ext cx="6248400" cy="1600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NCDMS developed on National Traffic Information System (NaTIS)</a:t>
            </a:r>
            <a:r>
              <a:rPr lang="en-US" dirty="0"/>
              <a:t> </a:t>
            </a:r>
            <a:r>
              <a:rPr lang="en-US" dirty="0" smtClean="0"/>
              <a:t>and is also used by Lesotho and Namibia thereby facilitating sharing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-30162"/>
            <a:ext cx="86868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Cooperation with Other African Countries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09600" y="1600200"/>
            <a:ext cx="1296650" cy="609600"/>
            <a:chOff x="4648200" y="2286000"/>
            <a:chExt cx="1296650" cy="609600"/>
          </a:xfrm>
        </p:grpSpPr>
        <p:sp>
          <p:nvSpPr>
            <p:cNvPr id="15" name="Pentagon 14"/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1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" pitchFamily="18" charset="0"/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5563850" y="2408420"/>
              <a:ext cx="381000" cy="33478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12383" y="2514600"/>
            <a:ext cx="1296650" cy="609600"/>
            <a:chOff x="4648200" y="2286000"/>
            <a:chExt cx="1296650" cy="609600"/>
          </a:xfrm>
        </p:grpSpPr>
        <p:sp>
          <p:nvSpPr>
            <p:cNvPr id="18" name="Rounded Rectangle 13"/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2</a:t>
              </a:r>
            </a:p>
          </p:txBody>
        </p:sp>
        <p:sp>
          <p:nvSpPr>
            <p:cNvPr id="19" name="Right Arrow 14"/>
            <p:cNvSpPr/>
            <p:nvPr/>
          </p:nvSpPr>
          <p:spPr>
            <a:xfrm>
              <a:off x="5563850" y="2408420"/>
              <a:ext cx="381000" cy="338328"/>
            </a:xfrm>
            <a:prstGeom prst="chevron">
              <a:avLst/>
            </a:pr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0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- digital numbers - animate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- digital numbers - stat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8443</TotalTime>
  <Words>345</Words>
  <Application>Microsoft Office PowerPoint</Application>
  <PresentationFormat>On-screen Show (4:3)</PresentationFormat>
  <Paragraphs>59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Presentermedia.com - digital numbers - animated</vt:lpstr>
      <vt:lpstr>Presentermedia.com - digital numbers - static</vt:lpstr>
      <vt:lpstr>Integrated Road Traffic Information</vt:lpstr>
      <vt:lpstr>Challenges Faced by RTMC</vt:lpstr>
      <vt:lpstr>Partner with Reputable Organisations</vt:lpstr>
      <vt:lpstr>National Crash Data Management System</vt:lpstr>
      <vt:lpstr>Limited Crash Investigation Capacity</vt:lpstr>
      <vt:lpstr>2013 – 2016 Fatal crash data Analysis</vt:lpstr>
      <vt:lpstr>Reporting on Fatalities</vt:lpstr>
      <vt:lpstr>Information Gaps</vt:lpstr>
      <vt:lpstr>Cooperation with Other African Countries</vt:lpstr>
      <vt:lpstr>Expectations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PresenterMedia.com;support@presentermedia.com</dc:creator>
  <cp:lastModifiedBy>Kevin Kara-Vala</cp:lastModifiedBy>
  <cp:revision>269</cp:revision>
  <dcterms:created xsi:type="dcterms:W3CDTF">2010-04-14T14:22:36Z</dcterms:created>
  <dcterms:modified xsi:type="dcterms:W3CDTF">2018-02-20T10:04:34Z</dcterms:modified>
</cp:coreProperties>
</file>