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notesMasterIdLst>
    <p:notesMasterId r:id="rId45"/>
  </p:notesMasterIdLst>
  <p:handoutMasterIdLst>
    <p:handoutMasterId r:id="rId46"/>
  </p:handoutMasterIdLst>
  <p:sldIdLst>
    <p:sldId id="256" r:id="rId3"/>
    <p:sldId id="407" r:id="rId4"/>
    <p:sldId id="382" r:id="rId5"/>
    <p:sldId id="320" r:id="rId6"/>
    <p:sldId id="383" r:id="rId7"/>
    <p:sldId id="321" r:id="rId8"/>
    <p:sldId id="389" r:id="rId9"/>
    <p:sldId id="289" r:id="rId10"/>
    <p:sldId id="394" r:id="rId11"/>
    <p:sldId id="395" r:id="rId12"/>
    <p:sldId id="409" r:id="rId13"/>
    <p:sldId id="392" r:id="rId14"/>
    <p:sldId id="393" r:id="rId15"/>
    <p:sldId id="401" r:id="rId16"/>
    <p:sldId id="415" r:id="rId17"/>
    <p:sldId id="416" r:id="rId18"/>
    <p:sldId id="396" r:id="rId19"/>
    <p:sldId id="398" r:id="rId20"/>
    <p:sldId id="413" r:id="rId21"/>
    <p:sldId id="412" r:id="rId22"/>
    <p:sldId id="414" r:id="rId23"/>
    <p:sldId id="400" r:id="rId24"/>
    <p:sldId id="411" r:id="rId25"/>
    <p:sldId id="263" r:id="rId26"/>
    <p:sldId id="264" r:id="rId27"/>
    <p:sldId id="341" r:id="rId28"/>
    <p:sldId id="271" r:id="rId29"/>
    <p:sldId id="403" r:id="rId30"/>
    <p:sldId id="366" r:id="rId31"/>
    <p:sldId id="319" r:id="rId32"/>
    <p:sldId id="369" r:id="rId33"/>
    <p:sldId id="372" r:id="rId34"/>
    <p:sldId id="370" r:id="rId35"/>
    <p:sldId id="371" r:id="rId36"/>
    <p:sldId id="384" r:id="rId37"/>
    <p:sldId id="307" r:id="rId38"/>
    <p:sldId id="306" r:id="rId39"/>
    <p:sldId id="308" r:id="rId40"/>
    <p:sldId id="329" r:id="rId41"/>
    <p:sldId id="374" r:id="rId42"/>
    <p:sldId id="390" r:id="rId43"/>
    <p:sldId id="417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9" autoAdjust="0"/>
  </p:normalViewPr>
  <p:slideViewPr>
    <p:cSldViewPr>
      <p:cViewPr>
        <p:scale>
          <a:sx n="98" d="100"/>
          <a:sy n="98" d="100"/>
        </p:scale>
        <p:origin x="-200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E5F7DA-6EFF-4DB2-9687-E7D875F98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40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615D14-6793-4169-9593-FCBF92C48B3F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3D371D-3D04-4189-851C-C0336FC98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09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64137B-B2CA-4576-A187-3F8DA495B6A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903D19-52DC-4DBF-92D8-D8542276800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101"/>
            <a:ext cx="5142177" cy="4182457"/>
          </a:xfrm>
          <a:ln/>
        </p:spPr>
        <p:txBody>
          <a:bodyPr lIns="92406" tIns="46204" rIns="92406" bIns="46204"/>
          <a:lstStyle/>
          <a:p>
            <a:r>
              <a:rPr lang="en-US" altLang="en-US" dirty="0"/>
              <a:t>One solution is to pass the profile through the IRI filter before the comparison is made. Instead of just getting an index, you get a filtered profile that is weighted to emphasize what counts to the IRI.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4607D0-81CE-4195-AFB4-E68F00EFFDA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698345-A58C-4886-9437-5810B2E994D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F6D0C1-91BC-4001-933F-87E9DF182E7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0BB5F4-805A-490A-B122-D56ACAED75C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55B5B-2129-432F-882C-5F70801050F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9787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1" y="4418014"/>
            <a:ext cx="5140960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0E51C1-210A-403A-8834-51C35735D49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55B5B-2129-432F-882C-5F70801050F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9787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1" y="4418014"/>
            <a:ext cx="5140960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47A9B5-1489-4A7F-A0E5-7A0DDF6744B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3C0F77-79ED-434B-BD11-D7A0CC48DBA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47A9B5-1489-4A7F-A0E5-7A0DDF6744B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0E51C1-210A-403A-8834-51C35735D49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F8215A-8C02-4BEF-AA3A-AE168C595DA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347C87-CEC0-461E-94E6-EABE99978CE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0A08C-569B-4467-906D-FA0FAF76643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F1B5C3-5E96-4E5C-A462-4286B930AD0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057AB6-CB4D-49B8-B82E-942642C0534B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30C269-A7F4-46CF-9FFD-5CA4AFC19D6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ED6FD9-7570-47B3-AB05-1621D4A272D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BBB347-6226-4652-AE29-60AF33EB4426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12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A3CE55-9760-45DB-A901-F7BF2DE9854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23E59-88F9-464A-A280-6F4AE08F64BC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78959B-BFFF-440F-89BD-C1D33B166C7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7B5515-F99F-4FE7-8B19-14D4DEAA41E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C69824-53A8-4249-8582-8DB270E5B570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D250F1-871C-4F51-B6E2-C120093FF085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609BC7-D637-462F-91F9-C123DAB80CE7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43AF3F-E5BE-4E80-914D-9EA2BE6BE9C5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56BCF3-47D4-4911-8DC7-724D76899066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4F2D72-622C-4663-A942-202A0B380E21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BCA2A1-1C52-46D0-AA5B-85B1C6B813C7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728DD5-6CEF-45BF-8A7B-133E1D5D763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4F0538-D7AB-4189-9CF9-C37DBEEE5AE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9EFFA7-E675-4E08-91E4-ABD31ED6FE1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04ECCB-FECB-4A90-BBCE-F927E56F7C7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71807-E7FB-4EDD-BF19-942A4FB668E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FC7B75-2B0D-4080-BACE-DA28952EB3E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111EED-6863-426B-AFF1-2DFABC63A23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5888037" cy="11715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167063"/>
            <a:ext cx="5867400" cy="827087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12D92C-B005-404F-B3B3-49E4C434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77DBFB-DD71-404C-90FF-D66BAFE48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2613" y="68263"/>
            <a:ext cx="1830387" cy="6027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1450" y="68263"/>
            <a:ext cx="5338763" cy="6027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D562CD-7C16-4BB3-BEC7-7BE8A2F40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003660-A6BC-483F-881C-27A046305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83820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382000" cy="2544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9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C0C6-6EE8-43C7-B1C6-6A2BA782C5A9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0082-A7AE-44E9-A0FA-C9C32F581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D6D0-590C-4E74-A9E1-773A45DB1F1A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7C92-B43B-4553-8975-0BDC09D89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DB9EE-3A01-464F-9BA5-DE00C50BC9BB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318EE-863C-4A9D-B721-49E4CD97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277F-D7E3-47E3-910B-52715E17CF10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5B525-121D-4EA9-9CDD-3344D7B69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591B2-150D-41D9-89F1-B598003DDDD8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BFE5-338C-4CA2-A7EF-05F32C421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D00D-8941-4F09-86AA-BB8E7FF8CC31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FDDA-06C3-4D5F-BDA6-2F5D27BCD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B31B0-6AF6-4A49-B761-BEE3C7FAE85E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5447F-EE76-4EA9-86BF-77232BD65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SSATP-Logo_onWhite_fr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76600" y="5856516"/>
            <a:ext cx="27432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EF48-C9B6-4C43-BD2E-B639F81D3847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37B4-2D9F-4350-998C-62E2ED9E8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AD53-158E-46EC-AFE3-4C72FD1C9AAD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5407-1B07-4DDE-8329-9B34FB4CE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1DAA-2F0B-491E-BA0D-F9D628F9D65A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624D-FD81-4071-9897-9C9DDFED6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75E1-9CEC-42F4-820F-3B17D42E4089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A292-2D98-48D0-A4D6-27CDD6818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161482-4A6B-4E68-9978-01996C86B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E085C4-5D86-4A5C-A7BE-6AFE5C410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376363"/>
            <a:ext cx="3581400" cy="4719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376363"/>
            <a:ext cx="3581400" cy="4719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469EE3-F873-43FE-9B95-E1E816A9A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EFB679-338A-4B72-8EC4-8AB733079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1B3C5-75A3-45A1-9817-093DF2589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9889A8-4F57-4BFB-A5CE-C3BB1831A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0AE2CC-2019-4919-9569-B34A6BA88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1C060A-34A0-4607-B5F7-73DF06C64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9E51D5-F084-46DD-8A4B-114DFA1C1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2A241E-D2EC-40A0-A366-EEE2BE272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A43FD0-BE69-434F-BE6C-7A3907CA7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4F921B-1F7C-4541-BA17-303ADF97E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1DE0E4-A09E-42B8-80B6-861D0185E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19F0E1-D429-4075-8A7D-C1F5AA395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1450" y="68263"/>
            <a:ext cx="73215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376363"/>
            <a:ext cx="73152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0000"/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q"/>
        <a:defRPr sz="29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5000"/>
        <a:buChar char="o"/>
        <a:defRPr sz="2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D26DBC-CDD4-4AC4-8909-52EE43ADC087}" type="datetimeFigureOut">
              <a:rPr lang="en-US"/>
              <a:pPr>
                <a:defRPr/>
              </a:pPr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8F43AE-D595-45DE-AC41-7DEB7681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o.worldbank.org/HWVR0FWEF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go.worldbank.org/FF0CT8M77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267200"/>
            <a:ext cx="8763000" cy="2133600"/>
          </a:xfrm>
        </p:spPr>
        <p:txBody>
          <a:bodyPr/>
          <a:lstStyle/>
          <a:p>
            <a:pPr algn="ctr" eaLnBrk="1" hangingPunct="1"/>
            <a:r>
              <a:rPr lang="en-GB" sz="2000" b="1" dirty="0" smtClean="0"/>
              <a:t>Cesar Queiroz, Ph.D. </a:t>
            </a:r>
          </a:p>
          <a:p>
            <a:pPr algn="ctr"/>
            <a:r>
              <a:rPr lang="fr-FR" sz="2000" b="1" dirty="0" smtClean="0"/>
              <a:t>Ancien conseiller de la Banque mondiale sur le secteur routier </a:t>
            </a:r>
            <a:endParaRPr lang="en-US" sz="2000" b="1" dirty="0" smtClean="0"/>
          </a:p>
          <a:p>
            <a:pPr algn="ctr" eaLnBrk="1" hangingPunct="1"/>
            <a:r>
              <a:rPr lang="en-GB" sz="2000" b="1" i="1" dirty="0" smtClean="0"/>
              <a:t>Dakar, Senegal </a:t>
            </a:r>
            <a:br>
              <a:rPr lang="en-GB" sz="2000" b="1" i="1" dirty="0" smtClean="0"/>
            </a:br>
            <a:r>
              <a:rPr lang="en-GB" sz="2000" b="1" i="1" dirty="0" smtClean="0"/>
              <a:t>9-13 </a:t>
            </a:r>
            <a:r>
              <a:rPr lang="en-GB" sz="2000" b="1" i="1" dirty="0" err="1" smtClean="0"/>
              <a:t>Septembre</a:t>
            </a:r>
            <a:r>
              <a:rPr lang="en-GB" sz="2000" b="1" i="1" dirty="0" smtClean="0"/>
              <a:t> 2013</a:t>
            </a:r>
            <a:endParaRPr lang="en-US" sz="2000" dirty="0" smtClean="0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8915400" cy="1600200"/>
          </a:xfrm>
          <a:noFill/>
        </p:spPr>
        <p:txBody>
          <a:bodyPr/>
          <a:lstStyle/>
          <a:p>
            <a:pPr algn="ctr" eaLnBrk="1" hangingPunct="1"/>
            <a:r>
              <a:rPr lang="fr-FR" sz="2800" dirty="0" smtClean="0">
                <a:solidFill>
                  <a:schemeClr val="tx1"/>
                </a:solidFill>
              </a:rPr>
              <a:t>Instruments d’évaluation des réseaux routiers</a:t>
            </a:r>
          </a:p>
        </p:txBody>
      </p:sp>
      <p:pic>
        <p:nvPicPr>
          <p:cNvPr id="5" name="Picture 4" descr="SSATP-Logo_onWhite_f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800" y="533400"/>
            <a:ext cx="2743200" cy="914400"/>
          </a:xfrm>
          <a:prstGeom prst="rect">
            <a:avLst/>
          </a:prstGeom>
        </p:spPr>
      </p:pic>
      <p:pic>
        <p:nvPicPr>
          <p:cNvPr id="7" name="Picture 6" descr="C:\Users\wb50628\Documents\00-SSATP\SSATP Publications\Road-Management-Tools\RONET\Logos\RONET color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00200"/>
            <a:ext cx="304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036638"/>
            <a:ext cx="8915400" cy="5135562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Expérimentation</a:t>
            </a:r>
            <a:r>
              <a:rPr lang="en-US" b="1" dirty="0" smtClean="0"/>
              <a:t> de </a:t>
            </a:r>
            <a:r>
              <a:rPr lang="en-US" b="1" dirty="0" err="1" smtClean="0"/>
              <a:t>l’IRI</a:t>
            </a:r>
            <a:r>
              <a:rPr lang="en-US" b="1" dirty="0" smtClean="0"/>
              <a:t> à Brasilia en 1982</a:t>
            </a:r>
          </a:p>
          <a:p>
            <a:pPr eaLnBrk="1" hangingPunct="1"/>
            <a:r>
              <a:rPr lang="en-US" b="1" dirty="0" err="1" smtClean="0"/>
              <a:t>Référence</a:t>
            </a:r>
            <a:r>
              <a:rPr lang="en-US" b="1" dirty="0" smtClean="0"/>
              <a:t> : World Bank Technical Paper No. 45, </a:t>
            </a:r>
            <a:r>
              <a:rPr lang="en-US" b="1" i="1" dirty="0" smtClean="0"/>
              <a:t>The International Road Roughness Experiment:  Establishing Correlation and a Calibration Standard for Measurements </a:t>
            </a:r>
            <a:r>
              <a:rPr lang="en-US" b="1" dirty="0" err="1" smtClean="0"/>
              <a:t>publié</a:t>
            </a:r>
            <a:r>
              <a:rPr lang="en-US" b="1" dirty="0" smtClean="0"/>
              <a:t> </a:t>
            </a:r>
            <a:r>
              <a:rPr lang="en-US" b="1" dirty="0" err="1" smtClean="0"/>
              <a:t>sur</a:t>
            </a:r>
            <a:r>
              <a:rPr lang="en-US" b="1" dirty="0" smtClean="0"/>
              <a:t> le site de la </a:t>
            </a:r>
            <a:r>
              <a:rPr lang="en-US" b="1" dirty="0" err="1" smtClean="0"/>
              <a:t>Banque</a:t>
            </a:r>
            <a:r>
              <a:rPr lang="en-US" b="1" dirty="0" smtClean="0"/>
              <a:t> </a:t>
            </a:r>
            <a:r>
              <a:rPr lang="en-US" b="1" dirty="0" err="1" smtClean="0"/>
              <a:t>mondiale</a:t>
            </a:r>
            <a:r>
              <a:rPr lang="en-US" b="1" dirty="0" smtClean="0"/>
              <a:t>  </a:t>
            </a:r>
            <a:r>
              <a:rPr lang="en-US" b="1" i="1" dirty="0" smtClean="0"/>
              <a:t>http://go.worldbank.org/0UUNR93490 </a:t>
            </a:r>
          </a:p>
        </p:txBody>
      </p:sp>
      <p:sp>
        <p:nvSpPr>
          <p:cNvPr id="26627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827088"/>
          </a:xfrm>
        </p:spPr>
        <p:txBody>
          <a:bodyPr/>
          <a:lstStyle/>
          <a:p>
            <a:pPr algn="ctr" eaLnBrk="1" hangingPunct="1"/>
            <a:r>
              <a:rPr lang="fr-FR" sz="4400" dirty="0" smtClean="0"/>
              <a:t>Développement de l’IRI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144000" cy="1162050"/>
          </a:xfrm>
        </p:spPr>
        <p:txBody>
          <a:bodyPr/>
          <a:lstStyle/>
          <a:p>
            <a:pPr algn="ctr"/>
            <a:r>
              <a:rPr lang="fr-FR" altLang="en-US" sz="4400" dirty="0" smtClean="0"/>
              <a:t>Indice international d’uni</a:t>
            </a:r>
            <a:endParaRPr lang="fr-FR" altLang="en-US" sz="4400" b="0" dirty="0"/>
          </a:p>
        </p:txBody>
      </p:sp>
      <p:pic>
        <p:nvPicPr>
          <p:cNvPr id="1046531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6017" y="1461864"/>
            <a:ext cx="6189129" cy="466743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46215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36638"/>
            <a:ext cx="8686800" cy="4906962"/>
          </a:xfrm>
        </p:spPr>
        <p:txBody>
          <a:bodyPr/>
          <a:lstStyle/>
          <a:p>
            <a:r>
              <a:rPr lang="fr-FR" sz="2800" b="1" dirty="0" smtClean="0"/>
              <a:t>IRI se détermine en mesurant le profil longitudinal de la route et ensuite en filtrant le profil à partir d’un modèle mathématique destiné à simuler le mouvement de suspension d’un véhicule particulier </a:t>
            </a:r>
            <a:endParaRPr lang="fr-FR" sz="2800" b="1" dirty="0" smtClean="0">
              <a:solidFill>
                <a:srgbClr val="FF3300"/>
              </a:solidFill>
            </a:endParaRPr>
          </a:p>
          <a:p>
            <a:r>
              <a:rPr lang="fr-FR" sz="2800" b="1" dirty="0" smtClean="0"/>
              <a:t>Il sert à évaluer l’état d’une route et s’emploie comme spécification pour la construction d’une route </a:t>
            </a:r>
          </a:p>
          <a:p>
            <a:endParaRPr lang="fr-FR" b="1" dirty="0" smtClean="0"/>
          </a:p>
        </p:txBody>
      </p:sp>
      <p:sp>
        <p:nvSpPr>
          <p:cNvPr id="27651" name="Rectangle 19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931150" cy="827088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Signification et usages de </a:t>
            </a:r>
            <a:r>
              <a:rPr lang="en-US" sz="4000" dirty="0" err="1" smtClean="0"/>
              <a:t>l’IRI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287962"/>
          </a:xfrm>
        </p:spPr>
        <p:txBody>
          <a:bodyPr/>
          <a:lstStyle/>
          <a:p>
            <a:pPr eaLnBrk="1" hangingPunct="1"/>
            <a:r>
              <a:rPr lang="fr-FR" sz="3000" b="1" dirty="0" smtClean="0"/>
              <a:t>“</a:t>
            </a:r>
            <a:r>
              <a:rPr lang="fr-FR" sz="3000" b="1" dirty="0" err="1" smtClean="0"/>
              <a:t>ProVAL</a:t>
            </a:r>
            <a:r>
              <a:rPr lang="fr-FR" sz="3000" b="1" dirty="0" smtClean="0"/>
              <a:t>” - </a:t>
            </a:r>
            <a:r>
              <a:rPr lang="fr-FR" sz="3000" b="1" u="sng" dirty="0" smtClean="0"/>
              <a:t>Pro</a:t>
            </a:r>
            <a:r>
              <a:rPr lang="fr-FR" sz="3000" b="1" dirty="0" smtClean="0"/>
              <a:t>file </a:t>
            </a:r>
            <a:r>
              <a:rPr lang="fr-FR" sz="3000" b="1" u="sng" dirty="0" err="1" smtClean="0"/>
              <a:t>V</a:t>
            </a:r>
            <a:r>
              <a:rPr lang="fr-FR" sz="3000" b="1" dirty="0" err="1" smtClean="0"/>
              <a:t>iewing</a:t>
            </a:r>
            <a:r>
              <a:rPr lang="fr-FR" sz="3000" b="1" dirty="0" smtClean="0"/>
              <a:t> and </a:t>
            </a:r>
            <a:r>
              <a:rPr lang="fr-FR" sz="3000" b="1" u="sng" dirty="0" err="1" smtClean="0"/>
              <a:t>A</a:t>
            </a:r>
            <a:r>
              <a:rPr lang="fr-FR" sz="3000" b="1" dirty="0" err="1" smtClean="0"/>
              <a:t>na</a:t>
            </a:r>
            <a:r>
              <a:rPr lang="fr-FR" sz="3000" b="1" u="sng" dirty="0" err="1" smtClean="0"/>
              <a:t>L</a:t>
            </a:r>
            <a:r>
              <a:rPr lang="fr-FR" sz="3000" b="1" dirty="0" err="1" smtClean="0"/>
              <a:t>ysis</a:t>
            </a:r>
            <a:r>
              <a:rPr lang="fr-FR" sz="3000" b="1" dirty="0" smtClean="0"/>
              <a:t> – un logiciel de vision et d’analyse des profils de chaussées, qui en plus calcule l’IRI </a:t>
            </a:r>
          </a:p>
          <a:p>
            <a:pPr eaLnBrk="1" hangingPunct="1"/>
            <a:r>
              <a:rPr lang="fr-FR" sz="3000" b="1" dirty="0" smtClean="0"/>
              <a:t>Parrainé par l’administration fédérale des routes des USA (US FHWA) </a:t>
            </a:r>
          </a:p>
          <a:p>
            <a:pPr eaLnBrk="1" hangingPunct="1"/>
            <a:r>
              <a:rPr lang="fr-FR" sz="3000" b="1" dirty="0" smtClean="0"/>
              <a:t>Téléchargement gratuit sur : </a:t>
            </a:r>
            <a:r>
              <a:rPr lang="fr-FR" sz="3000" b="1" i="1" dirty="0" smtClean="0"/>
              <a:t>http://www.roadprofile.com/</a:t>
            </a:r>
          </a:p>
        </p:txBody>
      </p:sp>
      <p:sp>
        <p:nvSpPr>
          <p:cNvPr id="28675" name="Rectangle 19"/>
          <p:cNvSpPr>
            <a:spLocks noGrp="1" noChangeArrowheads="1"/>
          </p:cNvSpPr>
          <p:nvPr>
            <p:ph type="title"/>
          </p:nvPr>
        </p:nvSpPr>
        <p:spPr>
          <a:xfrm>
            <a:off x="381000" y="239713"/>
            <a:ext cx="8534400" cy="827087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Calcul</a:t>
            </a:r>
            <a:r>
              <a:rPr lang="en-US" sz="3200" dirty="0" smtClean="0"/>
              <a:t> de </a:t>
            </a:r>
            <a:r>
              <a:rPr lang="en-US" sz="3200" dirty="0" err="1" smtClean="0"/>
              <a:t>l’IRI</a:t>
            </a:r>
            <a:r>
              <a:rPr lang="en-US" sz="3200" dirty="0" smtClean="0"/>
              <a:t> à </a:t>
            </a:r>
            <a:r>
              <a:rPr lang="en-US" sz="3200" dirty="0" err="1" smtClean="0"/>
              <a:t>partir</a:t>
            </a:r>
            <a:r>
              <a:rPr lang="en-US" sz="3200" dirty="0" smtClean="0"/>
              <a:t> des </a:t>
            </a:r>
            <a:r>
              <a:rPr lang="en-US" sz="3200" dirty="0" err="1" smtClean="0"/>
              <a:t>profils</a:t>
            </a:r>
            <a:r>
              <a:rPr lang="en-US" sz="3200" dirty="0" smtClean="0"/>
              <a:t> de route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648200"/>
          </a:xfrm>
        </p:spPr>
        <p:txBody>
          <a:bodyPr/>
          <a:lstStyle/>
          <a:p>
            <a:pPr eaLnBrk="1" hangingPunct="1"/>
            <a:r>
              <a:rPr lang="fr-FR" sz="2800" b="1" dirty="0" smtClean="0"/>
              <a:t>“</a:t>
            </a:r>
            <a:r>
              <a:rPr lang="fr-FR" sz="2800" b="1" dirty="0" err="1" smtClean="0"/>
              <a:t>RoadRuf</a:t>
            </a:r>
            <a:r>
              <a:rPr lang="fr-FR" sz="2800" b="1" dirty="0" smtClean="0"/>
              <a:t>” – Un outil de mesure de l’IRI disponible sur le site de l’Université du Michigan : </a:t>
            </a:r>
            <a:r>
              <a:rPr lang="fr-FR" sz="2800" b="1" i="1" dirty="0" smtClean="0"/>
              <a:t>http://www.umtri.umich.edu/divisionPage.php?pageID=62</a:t>
            </a:r>
          </a:p>
          <a:p>
            <a:pPr eaLnBrk="1" hangingPunct="1"/>
            <a:r>
              <a:rPr lang="fr-FR" sz="2800" b="1" dirty="0" err="1" smtClean="0"/>
              <a:t>RoadRuf</a:t>
            </a:r>
            <a:r>
              <a:rPr lang="fr-FR" sz="2800" b="1" dirty="0" smtClean="0"/>
              <a:t> se compose d’une table traçante interactive et d’un analyseur de spectres  </a:t>
            </a:r>
          </a:p>
          <a:p>
            <a:pPr eaLnBrk="1" hangingPunct="1"/>
            <a:r>
              <a:rPr lang="fr-FR" sz="2800" b="1" dirty="0" smtClean="0"/>
              <a:t>Un exemple de programme pour calculer l’IRI se trouve à l’adresse suivante : </a:t>
            </a:r>
            <a:r>
              <a:rPr lang="fr-FR" sz="2800" b="1" i="1" dirty="0" smtClean="0"/>
              <a:t>http://www.umtri.umich.edu/content/IRIMain.f</a:t>
            </a:r>
          </a:p>
        </p:txBody>
      </p:sp>
      <p:sp>
        <p:nvSpPr>
          <p:cNvPr id="29700" name="Rectangle 19"/>
          <p:cNvSpPr>
            <a:spLocks noGrp="1" noChangeArrowheads="1"/>
          </p:cNvSpPr>
          <p:nvPr>
            <p:ph type="title"/>
          </p:nvPr>
        </p:nvSpPr>
        <p:spPr>
          <a:xfrm>
            <a:off x="381000" y="239713"/>
            <a:ext cx="8534400" cy="827087"/>
          </a:xfrm>
        </p:spPr>
        <p:txBody>
          <a:bodyPr/>
          <a:lstStyle/>
          <a:p>
            <a:pPr eaLnBrk="1" hangingPunct="1"/>
            <a:r>
              <a:rPr lang="fr-FR" sz="3200" dirty="0" smtClean="0"/>
              <a:t>Calcul de l’IRI à partir des profils de route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4"/>
          <p:cNvSpPr txBox="1">
            <a:spLocks noChangeArrowheads="1"/>
          </p:cNvSpPr>
          <p:nvPr/>
        </p:nvSpPr>
        <p:spPr bwMode="auto">
          <a:xfrm>
            <a:off x="381000" y="1219200"/>
            <a:ext cx="8305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 smtClean="0"/>
              <a:t>RONET utilise un modèle simplifié pour calculer la détérioration progressive des routes </a:t>
            </a:r>
          </a:p>
          <a:p>
            <a:endParaRPr lang="fr-FR" sz="2800" b="1" dirty="0" smtClean="0"/>
          </a:p>
          <a:p>
            <a:endParaRPr lang="fr-FR" sz="2800" b="1" dirty="0" smtClean="0"/>
          </a:p>
          <a:p>
            <a:pPr marL="0" lvl="1" indent="457200">
              <a:buSzPct val="100000"/>
              <a:buFont typeface="Arial" charset="0"/>
              <a:buChar char="•"/>
            </a:pPr>
            <a:r>
              <a:rPr lang="fr-FR" sz="2800" b="1" dirty="0" smtClean="0"/>
              <a:t>Caractéristiques du trafic (YE4)</a:t>
            </a:r>
          </a:p>
          <a:p>
            <a:pPr marL="0" lvl="1" indent="457200">
              <a:buSzPct val="100000"/>
              <a:buFont typeface="Arial" charset="0"/>
              <a:buChar char="•"/>
            </a:pPr>
            <a:r>
              <a:rPr lang="fr-FR" sz="2800" b="1" dirty="0" smtClean="0"/>
              <a:t>Nombre structurel modifié et capacité de charge de la chaussée (SNC)</a:t>
            </a:r>
          </a:p>
          <a:p>
            <a:pPr marL="0" lvl="1" indent="457200">
              <a:buSzPct val="100000"/>
              <a:buFont typeface="Arial" charset="0"/>
              <a:buChar char="•"/>
            </a:pPr>
            <a:r>
              <a:rPr lang="fr-FR" sz="2800" b="1" dirty="0" smtClean="0"/>
              <a:t>âge de la chaussée (t)</a:t>
            </a:r>
          </a:p>
          <a:p>
            <a:pPr marL="0" lvl="1" indent="457200">
              <a:buSzPct val="100000"/>
              <a:buFont typeface="Arial" charset="0"/>
              <a:buChar char="•"/>
            </a:pPr>
            <a:r>
              <a:rPr lang="fr-FR" sz="2800" b="1" dirty="0" smtClean="0"/>
              <a:t>Coefficient environnemental (m)</a:t>
            </a:r>
          </a:p>
          <a:p>
            <a:pPr marL="0" lvl="1" indent="457200">
              <a:buSzPct val="100000"/>
              <a:buFont typeface="Arial" charset="0"/>
              <a:buChar char="•"/>
            </a:pPr>
            <a:r>
              <a:rPr lang="fr-FR" sz="2800" b="1" dirty="0" smtClean="0"/>
              <a:t>État actuel de la route (</a:t>
            </a:r>
            <a:r>
              <a:rPr lang="fr-FR" sz="2800" b="1" dirty="0" err="1" smtClean="0"/>
              <a:t>IRI</a:t>
            </a:r>
            <a:r>
              <a:rPr lang="fr-FR" sz="2800" b="1" baseline="-25000" dirty="0" err="1" smtClean="0"/>
              <a:t>a</a:t>
            </a:r>
            <a:r>
              <a:rPr lang="fr-FR" sz="2800" b="1" dirty="0" smtClean="0"/>
              <a:t>)</a:t>
            </a:r>
          </a:p>
          <a:p>
            <a:endParaRPr lang="en-US" sz="2000" b="1" dirty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3400" y="2438400"/>
          <a:ext cx="7934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Equation" r:id="rId3" imgW="4584600" imgH="330120" progId="">
                  <p:embed/>
                </p:oleObj>
              </mc:Choice>
              <mc:Fallback>
                <p:oleObj name="Equation" r:id="rId3" imgW="4584600" imgH="3301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7934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3542" y="168955"/>
            <a:ext cx="8991600" cy="1143000"/>
          </a:xfrm>
        </p:spPr>
        <p:txBody>
          <a:bodyPr/>
          <a:lstStyle/>
          <a:p>
            <a:pPr algn="ctr" eaLnBrk="1" hangingPunct="1"/>
            <a:r>
              <a:rPr lang="fr-FR" sz="3200" b="1" dirty="0" smtClean="0">
                <a:latin typeface="Arial" charset="0"/>
                <a:cs typeface="Arial" charset="0"/>
              </a:rPr>
              <a:t>Modèle de détérioration des </a:t>
            </a:r>
            <a:r>
              <a:rPr lang="fr-FR" sz="3200" dirty="0" smtClean="0">
                <a:latin typeface="Arial" charset="0"/>
                <a:cs typeface="Arial" charset="0"/>
              </a:rPr>
              <a:t>routes revêtues </a:t>
            </a:r>
            <a:endParaRPr lang="fr-FR" sz="32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800600"/>
          </a:xfrm>
        </p:spPr>
        <p:txBody>
          <a:bodyPr rtlCol="0"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Exprimé comme fonction polynôme de l’uni pour chaque catégorie de véhicule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Conçu à partir de RUCKS (</a:t>
            </a:r>
            <a:r>
              <a:rPr lang="fr-FR" sz="2400" dirty="0" smtClean="0"/>
              <a:t>Logiciel statistique sur l’analyse des coûts d’usage ) 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806450" indent="-406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806450" indent="-406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452438" indent="-452438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633413" algn="l"/>
              </a:tabLst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URUC – Coût unitaire pour les usagers ($/véhicule-km)</a:t>
            </a:r>
          </a:p>
          <a:p>
            <a:pPr marL="452438" indent="-452438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633413" algn="l"/>
              </a:tabLst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IRI – uni longitudinal de la chaussée (m/km)</a:t>
            </a:r>
          </a:p>
          <a:p>
            <a:pPr marL="452438" indent="-452438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633413" algn="l"/>
              </a:tabLst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a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a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a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- coefficients qui varient en fonction des données d’entrée (coûts des véhicules neufs, du carburant, des pneus, etc.)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FR" sz="3600" b="1" dirty="0" smtClean="0">
                <a:latin typeface="Arial" charset="0"/>
                <a:cs typeface="Arial" charset="0"/>
              </a:rPr>
              <a:t>Modèle  Coûts d’usage  </a:t>
            </a: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371600" y="3352800"/>
          <a:ext cx="60960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Equation" r:id="rId3" imgW="2679480" imgH="266400" progId="">
                  <p:embed/>
                </p:oleObj>
              </mc:Choice>
              <mc:Fallback>
                <p:oleObj name="Equation" r:id="rId3" imgW="2679480" imgH="2664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52800"/>
                        <a:ext cx="6096000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ACCC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305800" cy="4525962"/>
          </a:xfrm>
        </p:spPr>
        <p:txBody>
          <a:bodyPr/>
          <a:lstStyle/>
          <a:p>
            <a:pPr eaLnBrk="1" hangingPunct="1"/>
            <a:r>
              <a:rPr lang="fr-FR" sz="3200" b="1" dirty="0" smtClean="0"/>
              <a:t>Excellent : IRI moins de 2.5 m/km</a:t>
            </a:r>
          </a:p>
          <a:p>
            <a:pPr eaLnBrk="1" hangingPunct="1"/>
            <a:r>
              <a:rPr lang="fr-FR" sz="3200" b="1" dirty="0" smtClean="0"/>
              <a:t>Bon : IRI de 2.5 m/km à 3.5 m/km</a:t>
            </a:r>
          </a:p>
          <a:p>
            <a:pPr eaLnBrk="1" hangingPunct="1"/>
            <a:r>
              <a:rPr lang="fr-FR" sz="3200" b="1" dirty="0" smtClean="0"/>
              <a:t>Acceptable : IRI de 3.5 m/km à 5.5 m/km</a:t>
            </a:r>
          </a:p>
          <a:p>
            <a:pPr eaLnBrk="1" hangingPunct="1"/>
            <a:r>
              <a:rPr lang="fr-FR" sz="3200" b="1" dirty="0" smtClean="0"/>
              <a:t>Mauvais : IRI de 5.5 m/km à10.5 m/km</a:t>
            </a:r>
          </a:p>
          <a:p>
            <a:pPr eaLnBrk="1" hangingPunct="1"/>
            <a:r>
              <a:rPr lang="fr-FR" sz="3200" b="1" dirty="0" smtClean="0"/>
              <a:t>Médiocre : IRI supérieur à 10.5 m/km</a:t>
            </a:r>
          </a:p>
        </p:txBody>
      </p:sp>
      <p:sp>
        <p:nvSpPr>
          <p:cNvPr id="30723" name="Rectangle 19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827088"/>
          </a:xfrm>
        </p:spPr>
        <p:txBody>
          <a:bodyPr/>
          <a:lstStyle/>
          <a:p>
            <a:pPr algn="ctr" eaLnBrk="1" hangingPunct="1"/>
            <a:r>
              <a:rPr lang="fr-FR" dirty="0" smtClean="0"/>
              <a:t>Exemple d’IRI et de qualité de la chaussée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705600" cy="1000125"/>
          </a:xfrm>
        </p:spPr>
        <p:txBody>
          <a:bodyPr/>
          <a:lstStyle/>
          <a:p>
            <a:pPr eaLnBrk="1" hangingPunct="1"/>
            <a:r>
              <a:rPr lang="en-US" smtClean="0"/>
              <a:t>Riverside Freeway, SR 91, CA</a:t>
            </a:r>
          </a:p>
        </p:txBody>
      </p:sp>
      <p:pic>
        <p:nvPicPr>
          <p:cNvPr id="4" name="Picture 3" descr="UK2011 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1447800"/>
          </a:xfrm>
        </p:spPr>
        <p:txBody>
          <a:bodyPr/>
          <a:lstStyle/>
          <a:p>
            <a:pPr algn="ctr"/>
            <a:r>
              <a:rPr lang="fr-FR" sz="4000" dirty="0" smtClean="0"/>
              <a:t>Aperçu général, principaux concepts et contexte </a:t>
            </a:r>
            <a:endParaRPr lang="fr-FR" i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686800" cy="4572000"/>
          </a:xfrm>
        </p:spPr>
        <p:txBody>
          <a:bodyPr/>
          <a:lstStyle/>
          <a:p>
            <a:r>
              <a:rPr lang="fr-FR" sz="3200" b="1" dirty="0" smtClean="0"/>
              <a:t>Le concept d’optimisation</a:t>
            </a:r>
          </a:p>
          <a:p>
            <a:r>
              <a:rPr lang="fr-FR" sz="3200" b="1" dirty="0" smtClean="0"/>
              <a:t>Principal souci : comment optimiser les travaux d’entretien et de réhabilitation </a:t>
            </a:r>
          </a:p>
          <a:p>
            <a:r>
              <a:rPr lang="fr-FR" sz="3200" b="1" dirty="0" smtClean="0"/>
              <a:t>Ce qu’il faut pour utiliser RONET </a:t>
            </a:r>
          </a:p>
          <a:p>
            <a:r>
              <a:rPr lang="fr-FR" sz="3200" b="1" dirty="0" smtClean="0"/>
              <a:t>Structure de RONET </a:t>
            </a:r>
          </a:p>
          <a:p>
            <a:r>
              <a:rPr lang="fr-FR" sz="3200" b="1" dirty="0" smtClean="0"/>
              <a:t>Applications de RONET</a:t>
            </a:r>
          </a:p>
          <a:p>
            <a:r>
              <a:rPr lang="fr-FR" sz="3200" b="1" dirty="0"/>
              <a:t>Étapes suivantes</a:t>
            </a:r>
            <a:endParaRPr lang="fr-FR" sz="3200" b="1" dirty="0" smtClean="0"/>
          </a:p>
          <a:p>
            <a:endParaRPr lang="fr-FR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G_18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990600" y="42863"/>
          <a:ext cx="10736263" cy="618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4" imgW="4142857" imgH="2704762" progId="PBrush">
                  <p:embed/>
                </p:oleObj>
              </mc:Choice>
              <mc:Fallback>
                <p:oleObj name="Bitmap Image" r:id="rId4" imgW="4142857" imgH="270476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702"/>
                      <a:stretch>
                        <a:fillRect/>
                      </a:stretch>
                    </p:blipFill>
                    <p:spPr bwMode="auto">
                      <a:xfrm>
                        <a:off x="-990600" y="42863"/>
                        <a:ext cx="10736263" cy="618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25962"/>
          </a:xfrm>
        </p:spPr>
        <p:txBody>
          <a:bodyPr/>
          <a:lstStyle/>
          <a:p>
            <a:pPr eaLnBrk="1" hangingPunct="1"/>
            <a:r>
              <a:rPr lang="fr-FR" sz="2800" b="1" dirty="0" smtClean="0"/>
              <a:t>Les réseaux peuvent se classer sous cinq catégories définies en termes de fonction, de région, de relief ou encore d’environnement </a:t>
            </a:r>
          </a:p>
        </p:txBody>
      </p:sp>
      <p:sp>
        <p:nvSpPr>
          <p:cNvPr id="35845" name="Rectangle 19"/>
          <p:cNvSpPr>
            <a:spLocks noGrp="1" noChangeArrowheads="1"/>
          </p:cNvSpPr>
          <p:nvPr>
            <p:ph type="title"/>
          </p:nvPr>
        </p:nvSpPr>
        <p:spPr>
          <a:xfrm>
            <a:off x="1212850" y="152400"/>
            <a:ext cx="7321550" cy="827088"/>
          </a:xfrm>
        </p:spPr>
        <p:txBody>
          <a:bodyPr/>
          <a:lstStyle/>
          <a:p>
            <a:pPr eaLnBrk="1" hangingPunct="1"/>
            <a:r>
              <a:rPr lang="fr-FR" sz="4000" dirty="0" smtClean="0"/>
              <a:t>Types de réseaux routiers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594220" cy="35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4525963"/>
          </a:xfrm>
        </p:spPr>
        <p:txBody>
          <a:bodyPr/>
          <a:lstStyle/>
          <a:p>
            <a:pPr eaLnBrk="1" hangingPunct="1"/>
            <a:r>
              <a:rPr lang="fr-FR" sz="2800" b="1" dirty="0" smtClean="0"/>
              <a:t>RONET fait appel à 5 types de surface. Les caractéristiques des types de surface propres à un pays sont définies par les usagers </a:t>
            </a:r>
          </a:p>
          <a:p>
            <a:pPr eaLnBrk="1" hangingPunct="1"/>
            <a:endParaRPr lang="en-US" b="1" dirty="0" smtClean="0"/>
          </a:p>
        </p:txBody>
      </p:sp>
      <p:pic>
        <p:nvPicPr>
          <p:cNvPr id="3686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362200"/>
            <a:ext cx="5021263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6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/>
              <a:t>Types de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914400"/>
            <a:ext cx="754474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68263"/>
            <a:ext cx="8991600" cy="827087"/>
          </a:xfrm>
        </p:spPr>
        <p:txBody>
          <a:bodyPr/>
          <a:lstStyle/>
          <a:p>
            <a:pPr eaLnBrk="1" hangingPunct="1"/>
            <a:r>
              <a:rPr lang="fr-FR" sz="2600" dirty="0" smtClean="0"/>
              <a:t>Les catégories de trafic varient en fonction </a:t>
            </a:r>
            <a:br>
              <a:rPr lang="fr-FR" sz="2600" dirty="0" smtClean="0"/>
            </a:br>
            <a:r>
              <a:rPr lang="fr-FR" sz="2600" dirty="0" smtClean="0"/>
              <a:t>des types de surface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86800" cy="3962400"/>
          </a:xfrm>
        </p:spPr>
        <p:txBody>
          <a:bodyPr/>
          <a:lstStyle/>
          <a:p>
            <a:pPr eaLnBrk="1" hangingPunct="1"/>
            <a:r>
              <a:rPr lang="fr-FR" altLang="ja-JP" sz="2600" b="1" u="sng" dirty="0" smtClean="0">
                <a:ea typeface="MS PGothic" pitchFamily="34" charset="-128"/>
              </a:rPr>
              <a:t>Excellent </a:t>
            </a:r>
            <a:r>
              <a:rPr lang="fr-FR" altLang="ja-JP" sz="2600" b="1" dirty="0" smtClean="0">
                <a:ea typeface="MS PGothic" pitchFamily="34" charset="-128"/>
              </a:rPr>
              <a:t>: Nécessite que des travaux d’entretien courant </a:t>
            </a:r>
          </a:p>
          <a:p>
            <a:pPr eaLnBrk="1" hangingPunct="1"/>
            <a:r>
              <a:rPr lang="fr-FR" altLang="ja-JP" sz="2600" b="1" u="sng" dirty="0" smtClean="0">
                <a:ea typeface="MS PGothic" pitchFamily="34" charset="-128"/>
              </a:rPr>
              <a:t>Bon </a:t>
            </a:r>
            <a:r>
              <a:rPr lang="fr-FR" altLang="ja-JP" sz="2600" b="1" dirty="0" smtClean="0">
                <a:ea typeface="MS PGothic" pitchFamily="34" charset="-128"/>
              </a:rPr>
              <a:t>: Nécessite des travaux d’entretien courant et préventif ou de rechargement partiel /point à temps </a:t>
            </a:r>
          </a:p>
          <a:p>
            <a:pPr eaLnBrk="1" hangingPunct="1"/>
            <a:r>
              <a:rPr lang="fr-FR" altLang="ja-JP" sz="2600" b="1" u="sng" dirty="0" smtClean="0">
                <a:ea typeface="MS PGothic" pitchFamily="34" charset="-128"/>
              </a:rPr>
              <a:t>Acceptable </a:t>
            </a:r>
            <a:r>
              <a:rPr lang="fr-FR" altLang="ja-JP" sz="2600" b="1" dirty="0" smtClean="0">
                <a:ea typeface="MS PGothic" pitchFamily="34" charset="-128"/>
              </a:rPr>
              <a:t>: Nécessite des travaux d’entretien courant et périodique  </a:t>
            </a:r>
          </a:p>
          <a:p>
            <a:pPr eaLnBrk="1" hangingPunct="1"/>
            <a:r>
              <a:rPr lang="fr-FR" altLang="ja-JP" sz="2600" b="1" u="sng" dirty="0" smtClean="0">
                <a:ea typeface="MS PGothic" pitchFamily="34" charset="-128"/>
              </a:rPr>
              <a:t>Mauvais </a:t>
            </a:r>
            <a:r>
              <a:rPr lang="fr-FR" altLang="ja-JP" sz="2600" b="1" dirty="0" smtClean="0">
                <a:ea typeface="MS PGothic" pitchFamily="34" charset="-128"/>
              </a:rPr>
              <a:t>: Nécessite des travaux d’entretien, ainsi que de renforcement ou de reconstruction partielle  </a:t>
            </a:r>
          </a:p>
          <a:p>
            <a:pPr eaLnBrk="1" hangingPunct="1"/>
            <a:r>
              <a:rPr lang="fr-FR" altLang="ja-JP" sz="2600" b="1" u="sng" dirty="0" smtClean="0">
                <a:ea typeface="MS PGothic" pitchFamily="34" charset="-128"/>
              </a:rPr>
              <a:t>Médiocre </a:t>
            </a:r>
            <a:r>
              <a:rPr lang="fr-FR" altLang="ja-JP" sz="2600" b="1" dirty="0" smtClean="0">
                <a:ea typeface="MS PGothic" pitchFamily="34" charset="-128"/>
              </a:rPr>
              <a:t>: Nécessite des travaux d’entretien et des travaux complets de reconstruction</a:t>
            </a:r>
            <a:br>
              <a:rPr lang="fr-FR" altLang="ja-JP" sz="2600" b="1" dirty="0" smtClean="0">
                <a:ea typeface="MS PGothic" pitchFamily="34" charset="-128"/>
              </a:rPr>
            </a:br>
            <a:endParaRPr lang="fr-FR" sz="2600" b="1" dirty="0" smtClean="0"/>
          </a:p>
        </p:txBody>
      </p:sp>
      <p:sp>
        <p:nvSpPr>
          <p:cNvPr id="38916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827087"/>
          </a:xfrm>
        </p:spPr>
        <p:txBody>
          <a:bodyPr/>
          <a:lstStyle/>
          <a:p>
            <a:pPr eaLnBrk="1" hangingPunct="1"/>
            <a:r>
              <a:rPr lang="fr-FR" sz="3400" dirty="0" smtClean="0"/>
              <a:t>Qualité de l’état de la route par catégorie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86800" cy="3962400"/>
          </a:xfrm>
        </p:spPr>
        <p:txBody>
          <a:bodyPr/>
          <a:lstStyle/>
          <a:p>
            <a:pPr eaLnBrk="1" hangingPunct="1"/>
            <a:r>
              <a:rPr lang="fr-FR" altLang="ja-JP" sz="3400" b="1" dirty="0" smtClean="0">
                <a:ea typeface="MS PGothic" pitchFamily="34" charset="-128"/>
              </a:rPr>
              <a:t>Longueur des tronçons (par catégorie, volume de trafic, état)</a:t>
            </a:r>
          </a:p>
          <a:p>
            <a:pPr eaLnBrk="1" hangingPunct="1"/>
            <a:r>
              <a:rPr lang="fr-FR" altLang="ja-JP" sz="3400" b="1" dirty="0" smtClean="0">
                <a:ea typeface="MS PGothic" pitchFamily="34" charset="-128"/>
              </a:rPr>
              <a:t>Coûts unitaires des travaux routiers </a:t>
            </a:r>
          </a:p>
          <a:p>
            <a:pPr eaLnBrk="1" hangingPunct="1"/>
            <a:r>
              <a:rPr lang="fr-FR" altLang="ja-JP" sz="3400" b="1" dirty="0" smtClean="0">
                <a:ea typeface="MS PGothic" pitchFamily="34" charset="-128"/>
              </a:rPr>
              <a:t>Données pays (taux d’actualisation, prix du carburant, salaires, parc de véhicules, taux de croissance du trafic…)</a:t>
            </a:r>
          </a:p>
        </p:txBody>
      </p:sp>
      <p:sp>
        <p:nvSpPr>
          <p:cNvPr id="39940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468313"/>
            <a:ext cx="8915400" cy="827087"/>
          </a:xfrm>
        </p:spPr>
        <p:txBody>
          <a:bodyPr/>
          <a:lstStyle/>
          <a:p>
            <a:pPr eaLnBrk="1" hangingPunct="1"/>
            <a:r>
              <a:rPr lang="fr-FR" sz="3800" dirty="0" smtClean="0"/>
              <a:t>RONET Principales données d’entrée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-72571"/>
            <a:ext cx="7696200" cy="827087"/>
          </a:xfrm>
        </p:spPr>
        <p:txBody>
          <a:bodyPr/>
          <a:lstStyle/>
          <a:p>
            <a:pPr algn="ctr" eaLnBrk="1" hangingPunct="1"/>
            <a:r>
              <a:rPr lang="fr-FR" sz="2400" dirty="0" smtClean="0"/>
              <a:t>Calcul de la valeur actuelle du </a:t>
            </a:r>
            <a:r>
              <a:rPr lang="fr-FR" sz="2400" dirty="0" smtClean="0"/>
              <a:t>patrimoine </a:t>
            </a:r>
            <a:r>
              <a:rPr lang="fr-FR" sz="2400" dirty="0" smtClean="0"/>
              <a:t>routier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8971"/>
            <a:ext cx="6848417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V="1">
            <a:off x="1438275" y="1384300"/>
            <a:ext cx="0" cy="4332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1438275" y="5715000"/>
            <a:ext cx="6116638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2038350" y="1770063"/>
            <a:ext cx="5337175" cy="3311525"/>
          </a:xfrm>
          <a:custGeom>
            <a:avLst/>
            <a:gdLst>
              <a:gd name="T0" fmla="*/ 0 w 3352"/>
              <a:gd name="T1" fmla="*/ 0 h 2058"/>
              <a:gd name="T2" fmla="*/ 2147483647 w 3352"/>
              <a:gd name="T3" fmla="*/ 2147483647 h 2058"/>
              <a:gd name="T4" fmla="*/ 2147483647 w 3352"/>
              <a:gd name="T5" fmla="*/ 2147483647 h 2058"/>
              <a:gd name="T6" fmla="*/ 0 60000 65536"/>
              <a:gd name="T7" fmla="*/ 0 60000 65536"/>
              <a:gd name="T8" fmla="*/ 0 60000 65536"/>
              <a:gd name="T9" fmla="*/ 0 w 3352"/>
              <a:gd name="T10" fmla="*/ 0 h 2058"/>
              <a:gd name="T11" fmla="*/ 3352 w 3352"/>
              <a:gd name="T12" fmla="*/ 2058 h 20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2" h="2058">
                <a:moveTo>
                  <a:pt x="0" y="0"/>
                </a:moveTo>
                <a:cubicBezTo>
                  <a:pt x="301" y="631"/>
                  <a:pt x="602" y="1262"/>
                  <a:pt x="1161" y="1605"/>
                </a:cubicBezTo>
                <a:cubicBezTo>
                  <a:pt x="1720" y="1948"/>
                  <a:pt x="2987" y="1982"/>
                  <a:pt x="3352" y="2058"/>
                </a:cubicBezTo>
              </a:path>
            </a:pathLst>
          </a:custGeom>
          <a:noFill/>
          <a:ln w="76200" cmpd="sng">
            <a:solidFill>
              <a:srgbClr val="FFCC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3192463" y="1798638"/>
            <a:ext cx="2803525" cy="1828800"/>
          </a:xfrm>
          <a:custGeom>
            <a:avLst/>
            <a:gdLst>
              <a:gd name="T0" fmla="*/ 0 w 1766"/>
              <a:gd name="T1" fmla="*/ 0 h 1152"/>
              <a:gd name="T2" fmla="*/ 2147483647 w 1766"/>
              <a:gd name="T3" fmla="*/ 2147483647 h 1152"/>
              <a:gd name="T4" fmla="*/ 2147483647 w 1766"/>
              <a:gd name="T5" fmla="*/ 2147483647 h 1152"/>
              <a:gd name="T6" fmla="*/ 2147483647 w 1766"/>
              <a:gd name="T7" fmla="*/ 2147483647 h 1152"/>
              <a:gd name="T8" fmla="*/ 2147483647 w 1766"/>
              <a:gd name="T9" fmla="*/ 2147483647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6"/>
              <a:gd name="T16" fmla="*/ 0 h 1152"/>
              <a:gd name="T17" fmla="*/ 1766 w 1766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6" h="1152">
                <a:moveTo>
                  <a:pt x="0" y="0"/>
                </a:moveTo>
                <a:cubicBezTo>
                  <a:pt x="165" y="373"/>
                  <a:pt x="331" y="746"/>
                  <a:pt x="491" y="935"/>
                </a:cubicBezTo>
                <a:cubicBezTo>
                  <a:pt x="651" y="1124"/>
                  <a:pt x="821" y="1152"/>
                  <a:pt x="963" y="1133"/>
                </a:cubicBezTo>
                <a:cubicBezTo>
                  <a:pt x="1105" y="1114"/>
                  <a:pt x="1207" y="1009"/>
                  <a:pt x="1341" y="822"/>
                </a:cubicBezTo>
                <a:cubicBezTo>
                  <a:pt x="1475" y="635"/>
                  <a:pt x="1620" y="322"/>
                  <a:pt x="1766" y="1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1423988" y="4038600"/>
            <a:ext cx="421322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175375" y="2803524"/>
            <a:ext cx="2587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Times New Roman" pitchFamily="18" charset="0"/>
              </a:rPr>
              <a:t>Budget de </a:t>
            </a:r>
            <a:r>
              <a:rPr lang="en-US" sz="1600" dirty="0" err="1" smtClean="0">
                <a:cs typeface="Times New Roman" pitchFamily="18" charset="0"/>
              </a:rPr>
              <a:t>l’Adm</a:t>
            </a:r>
            <a:r>
              <a:rPr lang="en-US" sz="1600" dirty="0" smtClean="0">
                <a:cs typeface="Times New Roman" pitchFamily="18" charset="0"/>
              </a:rPr>
              <a:t>. </a:t>
            </a:r>
            <a:r>
              <a:rPr lang="en-US" sz="1600" dirty="0" err="1" smtClean="0">
                <a:cs typeface="Times New Roman" pitchFamily="18" charset="0"/>
              </a:rPr>
              <a:t>routière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65311" y="1295400"/>
            <a:ext cx="4578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cs typeface="Times New Roman" pitchFamily="18" charset="0"/>
              </a:rPr>
              <a:t>Total des coûts du transport routier </a:t>
            </a:r>
            <a:endParaRPr lang="fr-FR" sz="2000" b="1" dirty="0">
              <a:cs typeface="Times New Roman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843588" y="4495800"/>
            <a:ext cx="22942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>
                <a:cs typeface="Times New Roman" pitchFamily="18" charset="0"/>
              </a:rPr>
              <a:t>Coûts pour les usagers</a:t>
            </a:r>
            <a:endParaRPr lang="fr-FR" sz="1600" dirty="0"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32224" y="1531938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Budget $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04800" y="3581400"/>
            <a:ext cx="1145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>
                <a:cs typeface="Times New Roman" pitchFamily="18" charset="0"/>
              </a:rPr>
              <a:t>Trop élevé</a:t>
            </a:r>
            <a:endParaRPr lang="fr-FR" sz="1600" dirty="0">
              <a:cs typeface="Times New Roman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828800" y="5791200"/>
            <a:ext cx="20681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>
                <a:cs typeface="Times New Roman" pitchFamily="18" charset="0"/>
              </a:rPr>
              <a:t>En trop mauvais état</a:t>
            </a:r>
            <a:endParaRPr lang="fr-FR" sz="1600" dirty="0">
              <a:cs typeface="Times New Roman" pitchFamily="18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038600" y="5791200"/>
            <a:ext cx="891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Optimal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257800" y="5791200"/>
            <a:ext cx="16466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>
                <a:cs typeface="Times New Roman" pitchFamily="18" charset="0"/>
              </a:rPr>
              <a:t>En trop bon état</a:t>
            </a:r>
            <a:endParaRPr lang="fr-FR" sz="1600" dirty="0">
              <a:cs typeface="Times New Roman" pitchFamily="18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20675" y="4572000"/>
            <a:ext cx="891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Optimal</a:t>
            </a:r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>
            <a:off x="1454150" y="4800600"/>
            <a:ext cx="311785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Freeform 18"/>
          <p:cNvSpPr>
            <a:spLocks/>
          </p:cNvSpPr>
          <p:nvPr/>
        </p:nvSpPr>
        <p:spPr bwMode="auto">
          <a:xfrm>
            <a:off x="3508375" y="3178175"/>
            <a:ext cx="2636838" cy="2308225"/>
          </a:xfrm>
          <a:custGeom>
            <a:avLst/>
            <a:gdLst>
              <a:gd name="T0" fmla="*/ 0 w 1661"/>
              <a:gd name="T1" fmla="*/ 2147483647 h 1454"/>
              <a:gd name="T2" fmla="*/ 2147483647 w 1661"/>
              <a:gd name="T3" fmla="*/ 2147483647 h 1454"/>
              <a:gd name="T4" fmla="*/ 2147483647 w 1661"/>
              <a:gd name="T5" fmla="*/ 0 h 1454"/>
              <a:gd name="T6" fmla="*/ 0 60000 65536"/>
              <a:gd name="T7" fmla="*/ 0 60000 65536"/>
              <a:gd name="T8" fmla="*/ 0 60000 65536"/>
              <a:gd name="T9" fmla="*/ 0 w 1661"/>
              <a:gd name="T10" fmla="*/ 0 h 1454"/>
              <a:gd name="T11" fmla="*/ 1661 w 1661"/>
              <a:gd name="T12" fmla="*/ 1454 h 1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1" h="1454">
                <a:moveTo>
                  <a:pt x="0" y="1454"/>
                </a:moveTo>
                <a:cubicBezTo>
                  <a:pt x="508" y="1136"/>
                  <a:pt x="1016" y="818"/>
                  <a:pt x="1293" y="576"/>
                </a:cubicBezTo>
                <a:cubicBezTo>
                  <a:pt x="1570" y="334"/>
                  <a:pt x="1615" y="167"/>
                  <a:pt x="1661" y="0"/>
                </a:cubicBezTo>
              </a:path>
            </a:pathLst>
          </a:custGeom>
          <a:noFill/>
          <a:ln w="76200" cmpd="sng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19"/>
          <p:cNvSpPr>
            <a:spLocks noChangeShapeType="1"/>
          </p:cNvSpPr>
          <p:nvPr/>
        </p:nvSpPr>
        <p:spPr bwMode="auto">
          <a:xfrm>
            <a:off x="3581400" y="2819400"/>
            <a:ext cx="76200" cy="28940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20"/>
          <p:cNvSpPr>
            <a:spLocks noChangeShapeType="1"/>
          </p:cNvSpPr>
          <p:nvPr/>
        </p:nvSpPr>
        <p:spPr bwMode="auto">
          <a:xfrm flipH="1">
            <a:off x="5651500" y="2506663"/>
            <a:ext cx="14288" cy="32083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21"/>
          <p:cNvSpPr>
            <a:spLocks noChangeShapeType="1"/>
          </p:cNvSpPr>
          <p:nvPr/>
        </p:nvSpPr>
        <p:spPr bwMode="auto">
          <a:xfrm>
            <a:off x="4557713" y="3616325"/>
            <a:ext cx="14287" cy="20986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533400" y="5181600"/>
            <a:ext cx="9906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cs typeface="Times New Roman" pitchFamily="18" charset="0"/>
              </a:rPr>
              <a:t>Trop faible </a:t>
            </a:r>
            <a:endParaRPr lang="fr-FR" sz="2000" dirty="0">
              <a:cs typeface="Times New Roman" pitchFamily="18" charset="0"/>
            </a:endParaRPr>
          </a:p>
        </p:txBody>
      </p:sp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3352800" y="6248400"/>
            <a:ext cx="2667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cs typeface="Times New Roman" pitchFamily="18" charset="0"/>
              </a:rPr>
              <a:t>État de la route</a:t>
            </a:r>
            <a:endParaRPr lang="fr-FR" b="1" dirty="0">
              <a:cs typeface="Times New Roman" pitchFamily="18" charset="0"/>
            </a:endParaRPr>
          </a:p>
        </p:txBody>
      </p:sp>
      <p:sp>
        <p:nvSpPr>
          <p:cNvPr id="20503" name="Line 24"/>
          <p:cNvSpPr>
            <a:spLocks noChangeShapeType="1"/>
          </p:cNvSpPr>
          <p:nvPr/>
        </p:nvSpPr>
        <p:spPr bwMode="auto">
          <a:xfrm>
            <a:off x="1447800" y="5410200"/>
            <a:ext cx="22098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Text Box 16"/>
          <p:cNvSpPr txBox="1">
            <a:spLocks noChangeArrowheads="1"/>
          </p:cNvSpPr>
          <p:nvPr/>
        </p:nvSpPr>
        <p:spPr bwMode="auto">
          <a:xfrm>
            <a:off x="1908175" y="228600"/>
            <a:ext cx="5857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cs typeface="Times New Roman" pitchFamily="18" charset="0"/>
              </a:rPr>
              <a:t>État</a:t>
            </a:r>
            <a:r>
              <a:rPr lang="en-US" sz="4000" b="1" dirty="0" smtClean="0">
                <a:cs typeface="Times New Roman" pitchFamily="18" charset="0"/>
              </a:rPr>
              <a:t> optimal de la route</a:t>
            </a:r>
            <a:endParaRPr lang="en-US" sz="36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 smtClean="0"/>
              <a:t>Évaluation des performances </a:t>
            </a:r>
          </a:p>
        </p:txBody>
      </p:sp>
      <p:sp>
        <p:nvSpPr>
          <p:cNvPr id="41988" name="Text Box 17"/>
          <p:cNvSpPr txBox="1">
            <a:spLocks noChangeArrowheads="1"/>
          </p:cNvSpPr>
          <p:nvPr/>
        </p:nvSpPr>
        <p:spPr bwMode="auto">
          <a:xfrm>
            <a:off x="1219200" y="1143000"/>
            <a:ext cx="6781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chemeClr val="tx2"/>
                </a:solidFill>
              </a:rPr>
              <a:t>Divers scénarios budgétaires et leurs conséquences 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43" y="2749685"/>
            <a:ext cx="655747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610600" cy="14478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RONET évalue les différentes normes de travaux d’entretien et de réhabilitation pour chaque classe de route</a:t>
            </a: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228600" y="163513"/>
            <a:ext cx="85344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fr-FR" sz="4000" b="1" dirty="0" smtClean="0">
                <a:solidFill>
                  <a:schemeClr val="tx2"/>
                </a:solidFill>
              </a:rPr>
              <a:t>Normes de travaux routiers</a:t>
            </a:r>
            <a:endParaRPr lang="fr-FR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78779"/>
              </p:ext>
            </p:extLst>
          </p:nvPr>
        </p:nvGraphicFramePr>
        <p:xfrm>
          <a:off x="2133600" y="3018100"/>
          <a:ext cx="5410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581400"/>
              </a:tblGrid>
              <a:tr h="43751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Code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Standard</a:t>
                      </a:r>
                      <a:endParaRPr lang="en-US" sz="2400" b="1" dirty="0"/>
                    </a:p>
                  </a:txBody>
                  <a:tcPr/>
                </a:tc>
              </a:tr>
              <a:tr h="43751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Très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élevé</a:t>
                      </a:r>
                      <a:endParaRPr lang="en-US" sz="2400" b="1" dirty="0"/>
                    </a:p>
                  </a:txBody>
                  <a:tcPr/>
                </a:tc>
              </a:tr>
              <a:tr h="43751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Élevé</a:t>
                      </a:r>
                      <a:endParaRPr lang="en-US" sz="2400" b="1" dirty="0"/>
                    </a:p>
                  </a:txBody>
                  <a:tcPr/>
                </a:tc>
              </a:tr>
              <a:tr h="43751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Moyen</a:t>
                      </a:r>
                      <a:endParaRPr lang="en-US" sz="2400" b="1" dirty="0"/>
                    </a:p>
                  </a:txBody>
                  <a:tcPr/>
                </a:tc>
              </a:tr>
              <a:tr h="43751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Faible</a:t>
                      </a:r>
                      <a:endParaRPr lang="en-US" sz="2400" b="1" dirty="0"/>
                    </a:p>
                  </a:txBody>
                  <a:tcPr/>
                </a:tc>
              </a:tr>
              <a:tr h="43751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Très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faible</a:t>
                      </a:r>
                      <a:endParaRPr lang="en-US" sz="2400" b="1" dirty="0"/>
                    </a:p>
                  </a:txBody>
                  <a:tcPr/>
                </a:tc>
              </a:tr>
              <a:tr h="43751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Faire le minimum</a:t>
                      </a:r>
                      <a:endParaRPr lang="en-US" sz="2400" b="1" dirty="0"/>
                    </a:p>
                  </a:txBody>
                  <a:tcPr/>
                </a:tc>
              </a:tr>
              <a:tr h="43751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Ne </a:t>
                      </a:r>
                      <a:r>
                        <a:rPr lang="en-US" sz="2400" b="1" dirty="0" err="1" smtClean="0"/>
                        <a:t>rien</a:t>
                      </a:r>
                      <a:r>
                        <a:rPr lang="en-US" sz="2400" b="1" dirty="0" smtClean="0"/>
                        <a:t> faire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63513"/>
            <a:ext cx="7321550" cy="827087"/>
          </a:xfrm>
        </p:spPr>
        <p:txBody>
          <a:bodyPr/>
          <a:lstStyle/>
          <a:p>
            <a:pPr eaLnBrk="1" hangingPunct="1"/>
            <a:r>
              <a:rPr lang="fr-FR" dirty="0" smtClean="0"/>
              <a:t>Routes revêtues en </a:t>
            </a:r>
            <a:r>
              <a:rPr lang="fr-FR" dirty="0" err="1" smtClean="0"/>
              <a:t>bi-couche</a:t>
            </a:r>
            <a:r>
              <a:rPr lang="fr-FR" dirty="0" smtClean="0"/>
              <a:t> </a:t>
            </a:r>
          </a:p>
        </p:txBody>
      </p:sp>
      <p:pic>
        <p:nvPicPr>
          <p:cNvPr id="77205" name="Picture 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06" y="1143000"/>
            <a:ext cx="6198669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9" y="1981200"/>
            <a:ext cx="6890825" cy="466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63513"/>
            <a:ext cx="7321550" cy="827087"/>
          </a:xfrm>
        </p:spPr>
        <p:txBody>
          <a:bodyPr/>
          <a:lstStyle/>
          <a:p>
            <a:pPr algn="ctr" eaLnBrk="1" hangingPunct="1"/>
            <a:r>
              <a:rPr lang="en-US" sz="4000" dirty="0" err="1" smtClean="0"/>
              <a:t>Norme</a:t>
            </a:r>
            <a:r>
              <a:rPr lang="en-US" sz="4000" dirty="0" smtClean="0"/>
              <a:t> </a:t>
            </a:r>
            <a:r>
              <a:rPr lang="en-US" sz="4000" dirty="0" err="1" smtClean="0"/>
              <a:t>optimale</a:t>
            </a:r>
            <a:endParaRPr lang="en-US" sz="4000" dirty="0" smtClean="0"/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5410200" y="2590800"/>
            <a:ext cx="381000" cy="2667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2590800" y="3505200"/>
            <a:ext cx="2590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Least Total Society</a:t>
            </a:r>
            <a:br>
              <a:rPr lang="en-US"/>
            </a:br>
            <a:r>
              <a:rPr lang="en-US"/>
              <a:t>Costs</a:t>
            </a:r>
          </a:p>
        </p:txBody>
      </p:sp>
      <p:sp>
        <p:nvSpPr>
          <p:cNvPr id="45062" name="Line 9"/>
          <p:cNvSpPr>
            <a:spLocks noChangeShapeType="1"/>
          </p:cNvSpPr>
          <p:nvPr/>
        </p:nvSpPr>
        <p:spPr bwMode="auto">
          <a:xfrm>
            <a:off x="4191000" y="3886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914400" y="1066800"/>
            <a:ext cx="68580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RONET détermine la norme optimale pour chaque classe de route </a:t>
            </a:r>
            <a:r>
              <a:rPr lang="en-US" sz="3200" b="1" dirty="0">
                <a:solidFill>
                  <a:schemeClr val="tx2"/>
                </a:solidFill>
              </a:rPr>
              <a:t/>
            </a:r>
            <a:br>
              <a:rPr lang="en-US" sz="3200" b="1" dirty="0">
                <a:solidFill>
                  <a:schemeClr val="tx2"/>
                </a:solidFill>
              </a:rPr>
            </a:b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Scénarios budgétaires</a:t>
            </a:r>
          </a:p>
        </p:txBody>
      </p:sp>
      <p:graphicFrame>
        <p:nvGraphicFramePr>
          <p:cNvPr id="154694" name="Group 7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05835845"/>
              </p:ext>
            </p:extLst>
          </p:nvPr>
        </p:nvGraphicFramePr>
        <p:xfrm>
          <a:off x="228600" y="1066800"/>
          <a:ext cx="8763000" cy="5308421"/>
        </p:xfrm>
        <a:graphic>
          <a:graphicData uri="http://schemas.openxmlformats.org/drawingml/2006/table">
            <a:tbl>
              <a:tblPr/>
              <a:tblGrid>
                <a:gridCol w="2562765"/>
                <a:gridCol w="6200235"/>
              </a:tblGrid>
              <a:tr h="66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Optimal + 2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Deux normes au-dessus de la norme optimale par classe de route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Optimal + 1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Une norme au-dessus de la norme optimale par classe de route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Norme optimale par classe de route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Optimal –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Une norme en-dessous de la norme optimale par classe de route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Optimal </a:t>
                      </a: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Deux normes en-dessous de la norme optimale par classe de route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4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Optimal –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Trois normes en-dessous de la norme optimale par classe de route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Faire le minimum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Faire le minimum sur toutes les classes de routes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 rien faire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 rien faire sur toutes les classes de routes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4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Référence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Norme défini par l’usager pour chaque type de route et catégorie de trafic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52600"/>
            <a:ext cx="8991600" cy="284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07" name="Rectangle 15"/>
          <p:cNvSpPr>
            <a:spLocks noGrp="1" noChangeArrowheads="1"/>
          </p:cNvSpPr>
          <p:nvPr>
            <p:ph type="title"/>
          </p:nvPr>
        </p:nvSpPr>
        <p:spPr>
          <a:xfrm>
            <a:off x="298450" y="315913"/>
            <a:ext cx="8312150" cy="979487"/>
          </a:xfrm>
        </p:spPr>
        <p:txBody>
          <a:bodyPr/>
          <a:lstStyle/>
          <a:p>
            <a:pPr algn="ctr" eaLnBrk="1" hangingPunct="1"/>
            <a:r>
              <a:rPr lang="fr-FR" sz="3200" dirty="0" smtClean="0"/>
              <a:t>Un exemple de conséquences budgétaires pour l’administration routière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1981200"/>
            <a:ext cx="8675687" cy="274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31" name="Rectangle 15"/>
          <p:cNvSpPr>
            <a:spLocks noGrp="1" noChangeArrowheads="1"/>
          </p:cNvSpPr>
          <p:nvPr>
            <p:ph type="title"/>
          </p:nvPr>
        </p:nvSpPr>
        <p:spPr>
          <a:xfrm>
            <a:off x="533400" y="468313"/>
            <a:ext cx="8007350" cy="827087"/>
          </a:xfrm>
        </p:spPr>
        <p:txBody>
          <a:bodyPr/>
          <a:lstStyle/>
          <a:p>
            <a:pPr algn="ctr" eaLnBrk="1" hangingPunct="1"/>
            <a:r>
              <a:rPr lang="fr-FR" sz="4000" dirty="0" smtClean="0"/>
              <a:t>Conséquences pour les usagers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990725"/>
            <a:ext cx="8553450" cy="326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155" name="Rectangle 18"/>
          <p:cNvSpPr>
            <a:spLocks noGrp="1" noChangeArrowheads="1"/>
          </p:cNvSpPr>
          <p:nvPr>
            <p:ph type="title"/>
          </p:nvPr>
        </p:nvSpPr>
        <p:spPr>
          <a:xfrm>
            <a:off x="609600" y="315913"/>
            <a:ext cx="7931150" cy="827087"/>
          </a:xfrm>
        </p:spPr>
        <p:txBody>
          <a:bodyPr/>
          <a:lstStyle/>
          <a:p>
            <a:pPr eaLnBrk="1" hangingPunct="1"/>
            <a:r>
              <a:rPr lang="fr-FR" sz="4000" dirty="0" smtClean="0"/>
              <a:t>Conséquences pour la société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988" y="1600200"/>
            <a:ext cx="9094788" cy="4300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0179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" y="315913"/>
            <a:ext cx="8763000" cy="827087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Effets sur l’état du réseau routier : Uni </a:t>
            </a:r>
            <a:br>
              <a:rPr lang="fr-FR" sz="2800" dirty="0" smtClean="0"/>
            </a:br>
            <a:r>
              <a:rPr lang="fr-FR" sz="2800" dirty="0" smtClean="0"/>
              <a:t>(IRI en m/km)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1200"/>
            <a:ext cx="2819400" cy="9144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Détail</a:t>
            </a:r>
            <a:r>
              <a:rPr lang="en-US" sz="3200" dirty="0" smtClean="0"/>
              <a:t> des </a:t>
            </a:r>
            <a:r>
              <a:rPr lang="en-US" sz="3200" dirty="0" err="1" smtClean="0"/>
              <a:t>travaux</a:t>
            </a:r>
            <a:r>
              <a:rPr lang="en-US" sz="3200" dirty="0" smtClean="0"/>
              <a:t> </a:t>
            </a:r>
            <a:r>
              <a:rPr lang="en-US" sz="3200" dirty="0" err="1" smtClean="0"/>
              <a:t>routiers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(M$)</a:t>
            </a:r>
          </a:p>
        </p:txBody>
      </p:sp>
      <p:sp>
        <p:nvSpPr>
          <p:cNvPr id="51203" name="Text Box 9"/>
          <p:cNvSpPr txBox="1">
            <a:spLocks noChangeArrowheads="1"/>
          </p:cNvSpPr>
          <p:nvPr/>
        </p:nvSpPr>
        <p:spPr bwMode="auto">
          <a:xfrm>
            <a:off x="76200" y="3505200"/>
            <a:ext cx="2362200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($/km-an)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($/</a:t>
            </a:r>
            <a:r>
              <a:rPr lang="en-US" dirty="0" err="1" smtClean="0"/>
              <a:t>véh</a:t>
            </a:r>
            <a:r>
              <a:rPr lang="en-US" dirty="0" smtClean="0"/>
              <a:t>-km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smtClean="0"/>
              <a:t>km/an)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par </a:t>
            </a:r>
            <a:r>
              <a:rPr lang="en-US" dirty="0" err="1" smtClean="0"/>
              <a:t>catégorie</a:t>
            </a:r>
            <a:r>
              <a:rPr lang="en-US" dirty="0" smtClean="0"/>
              <a:t> et </a:t>
            </a:r>
            <a:br>
              <a:rPr lang="en-US" dirty="0" smtClean="0"/>
            </a:br>
            <a:r>
              <a:rPr lang="en-US" dirty="0" smtClean="0"/>
              <a:t>type de surface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5120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"/>
            <a:ext cx="6096000" cy="5716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05800" cy="5410200"/>
          </a:xfrm>
        </p:spPr>
        <p:txBody>
          <a:bodyPr/>
          <a:lstStyle/>
          <a:p>
            <a:pPr eaLnBrk="1" hangingPunct="1"/>
            <a:r>
              <a:rPr lang="fr-FR" sz="3000" b="1" dirty="0" smtClean="0"/>
              <a:t>RONET, conçu par </a:t>
            </a:r>
            <a:r>
              <a:rPr lang="fr-FR" sz="3000" b="1" dirty="0" err="1" smtClean="0"/>
              <a:t>Archondo</a:t>
            </a:r>
            <a:r>
              <a:rPr lang="fr-FR" sz="3000" b="1" dirty="0" smtClean="0"/>
              <a:t>-Callao pour le compte du SSATP, au service des décideurs pour les aider à :</a:t>
            </a:r>
          </a:p>
          <a:p>
            <a:pPr lvl="1" eaLnBrk="1" hangingPunct="1"/>
            <a:r>
              <a:rPr lang="fr-FR" sz="3200" b="1" dirty="0" smtClean="0"/>
              <a:t> </a:t>
            </a:r>
            <a:r>
              <a:rPr lang="fr-FR" sz="2400" b="1" dirty="0" smtClean="0"/>
              <a:t>Contrôler l’état du réseau routier </a:t>
            </a:r>
          </a:p>
          <a:p>
            <a:pPr lvl="1" eaLnBrk="1" hangingPunct="1"/>
            <a:r>
              <a:rPr lang="fr-FR" sz="2400" b="1" dirty="0" smtClean="0"/>
              <a:t> Planifier l’allocation des ressources</a:t>
            </a:r>
          </a:p>
          <a:p>
            <a:pPr lvl="1" eaLnBrk="1" hangingPunct="1"/>
            <a:r>
              <a:rPr lang="fr-FR" sz="2400" b="1" dirty="0" smtClean="0"/>
              <a:t> Apprécier les conséquences pour les politiques macro-économiques </a:t>
            </a:r>
          </a:p>
          <a:p>
            <a:pPr lvl="1" eaLnBrk="1" hangingPunct="1"/>
            <a:r>
              <a:rPr lang="fr-FR" sz="2400" b="1" dirty="0" smtClean="0"/>
              <a:t> Mettre en place des systèmes de gestion du patrimoine routier </a:t>
            </a:r>
          </a:p>
          <a:p>
            <a:pPr eaLnBrk="1" hangingPunct="1"/>
            <a:endParaRPr lang="fr-FR" sz="3600" b="1" dirty="0" smtClean="0"/>
          </a:p>
        </p:txBody>
      </p:sp>
      <p:pic>
        <p:nvPicPr>
          <p:cNvPr id="4" name="Picture 3" descr="C:\Users\wb50628\Documents\00-SSATP\SSATP Publications\Road-Management-Tools\RONET\Logos\RONET color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"/>
            <a:ext cx="304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Redevance</a:t>
            </a:r>
            <a:r>
              <a:rPr lang="en-US" sz="4000" dirty="0" smtClean="0"/>
              <a:t> </a:t>
            </a:r>
            <a:r>
              <a:rPr lang="en-US" sz="4000" dirty="0" err="1" smtClean="0"/>
              <a:t>d’usage</a:t>
            </a:r>
            <a:endParaRPr lang="en-US" sz="4000" dirty="0" smtClean="0"/>
          </a:p>
        </p:txBody>
      </p:sp>
      <p:pic>
        <p:nvPicPr>
          <p:cNvPr id="5222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620000" cy="517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91600" cy="5943600"/>
          </a:xfrm>
        </p:spPr>
        <p:txBody>
          <a:bodyPr/>
          <a:lstStyle/>
          <a:p>
            <a:pPr eaLnBrk="1" hangingPunct="1"/>
            <a:r>
              <a:rPr lang="fr-FR" sz="3000" b="1" dirty="0" smtClean="0"/>
              <a:t>Se familiariser avec le guide RONET</a:t>
            </a:r>
          </a:p>
          <a:p>
            <a:pPr eaLnBrk="1" hangingPunct="1"/>
            <a:r>
              <a:rPr lang="fr-FR" sz="3000" b="1" dirty="0" smtClean="0"/>
              <a:t>Procéder à l’exercice interactif de familiarisation avec RONET </a:t>
            </a:r>
          </a:p>
          <a:p>
            <a:pPr eaLnBrk="1" hangingPunct="1"/>
            <a:r>
              <a:rPr lang="fr-FR" sz="3000" b="1" dirty="0" smtClean="0"/>
              <a:t>Obtenir les données aussi réalistes que possible sur un réseau routier de chaque pays participant </a:t>
            </a:r>
          </a:p>
          <a:p>
            <a:pPr eaLnBrk="1" hangingPunct="1"/>
            <a:r>
              <a:rPr lang="fr-FR" sz="3000" b="1" dirty="0" smtClean="0"/>
              <a:t>Développer un programme optimal de travaux d’entretien et de réhabilitation </a:t>
            </a:r>
          </a:p>
          <a:p>
            <a:pPr eaLnBrk="1" hangingPunct="1"/>
            <a:r>
              <a:rPr lang="fr-FR" sz="3000" b="1" dirty="0" smtClean="0"/>
              <a:t>Préparer un rapport présentant les résultats en bref 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6864350" cy="827087"/>
          </a:xfrm>
        </p:spPr>
        <p:txBody>
          <a:bodyPr/>
          <a:lstStyle/>
          <a:p>
            <a:pPr algn="ctr" eaLnBrk="1" hangingPunct="1"/>
            <a:r>
              <a:rPr lang="fr-FR" sz="4800" dirty="0" smtClean="0"/>
              <a:t>Étapes suivantes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600200"/>
          </a:xfrm>
        </p:spPr>
        <p:txBody>
          <a:bodyPr/>
          <a:lstStyle/>
          <a:p>
            <a:pPr algn="ctr" eaLnBrk="1" hangingPunct="1"/>
            <a:r>
              <a:rPr lang="en-US" altLang="ja-JP" dirty="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rPr>
              <a:t>Road Network Two-lane Equivalent: Length, condition and traffic levels</a:t>
            </a:r>
            <a:endParaRPr lang="en-US" altLang="ja-JP" dirty="0" smtClean="0">
              <a:solidFill>
                <a:schemeClr val="tx1"/>
              </a:solidFill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91600" cy="31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4724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ja-JP" sz="2400" kern="0" dirty="0" smtClean="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rPr>
              <a:t>Example of calculations for Primary Roads</a:t>
            </a:r>
          </a:p>
        </p:txBody>
      </p:sp>
    </p:spTree>
    <p:extLst>
      <p:ext uri="{BB962C8B-B14F-4D97-AF65-F5344CB8AC3E}">
        <p14:creationId xmlns:p14="http://schemas.microsoft.com/office/powerpoint/2010/main" val="1165104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305800" cy="5410200"/>
          </a:xfrm>
        </p:spPr>
        <p:txBody>
          <a:bodyPr/>
          <a:lstStyle/>
          <a:p>
            <a:pPr eaLnBrk="1" hangingPunct="1"/>
            <a:r>
              <a:rPr lang="fr-FR" sz="2600" b="1" dirty="0" smtClean="0"/>
              <a:t>Accès : RONET est disponible gratuitement sur le site SSATP et celui de la Banque mondiale :  </a:t>
            </a:r>
            <a:r>
              <a:rPr lang="fr-FR" sz="2600" b="1" dirty="0" smtClean="0">
                <a:hlinkClick r:id="rId3"/>
              </a:rPr>
              <a:t>http://go.worldbank.org/HWVR0FWEF0</a:t>
            </a:r>
            <a:r>
              <a:rPr lang="fr-FR" sz="26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fr-FR" sz="2600" b="1" dirty="0" smtClean="0"/>
              <a:t>   </a:t>
            </a:r>
            <a:r>
              <a:rPr lang="fr-FR" sz="2600" b="1" i="1" dirty="0" smtClean="0"/>
              <a:t> </a:t>
            </a:r>
            <a:r>
              <a:rPr lang="fr-FR" sz="2600" b="1" i="1" dirty="0" smtClean="0">
                <a:hlinkClick r:id="rId4"/>
              </a:rPr>
              <a:t>http://go.worldbank.org/FF0CT8M770</a:t>
            </a:r>
            <a:r>
              <a:rPr lang="fr-FR" sz="2600" b="1" i="1" dirty="0" smtClean="0"/>
              <a:t> </a:t>
            </a:r>
          </a:p>
          <a:p>
            <a:pPr eaLnBrk="1" hangingPunct="1"/>
            <a:r>
              <a:rPr lang="fr-FR" sz="2600" b="1" dirty="0" smtClean="0"/>
              <a:t>Utilisation : RONET peut être utilisé dans n’importe quelle ville, nation ou région, à partir du moment où les données sont disponibles </a:t>
            </a:r>
          </a:p>
          <a:p>
            <a:pPr eaLnBrk="1" hangingPunct="1"/>
            <a:r>
              <a:rPr lang="fr-FR" sz="2600" b="1" dirty="0" smtClean="0"/>
              <a:t>Version 2.00 –version la plus récente, publiée en 2009</a:t>
            </a:r>
          </a:p>
        </p:txBody>
      </p:sp>
      <p:pic>
        <p:nvPicPr>
          <p:cNvPr id="4" name="Picture 3" descr="C:\Users\wb50628\Documents\00-SSATP\SSATP Publications\Road-Management-Tools\RONET\Logos\RONET color 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52400"/>
            <a:ext cx="304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Grp="1" noChangeArrowheads="1"/>
          </p:cNvSpPr>
          <p:nvPr>
            <p:ph type="title"/>
          </p:nvPr>
        </p:nvSpPr>
        <p:spPr>
          <a:xfrm>
            <a:off x="1670050" y="87313"/>
            <a:ext cx="7016750" cy="8270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RONET Version 2.00</a:t>
            </a: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9488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600200"/>
          </a:xfrm>
        </p:spPr>
        <p:txBody>
          <a:bodyPr/>
          <a:lstStyle/>
          <a:p>
            <a:r>
              <a:rPr lang="fr-FR" sz="3000" dirty="0" smtClean="0"/>
              <a:t>Que faut-il pour bénéficier d’outils tels que HDM-4 et RONET ?</a:t>
            </a:r>
            <a:endParaRPr lang="fr-FR" sz="3000" i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68490"/>
            <a:ext cx="8686800" cy="4572000"/>
          </a:xfrm>
        </p:spPr>
        <p:txBody>
          <a:bodyPr/>
          <a:lstStyle/>
          <a:p>
            <a:r>
              <a:rPr lang="fr-FR" sz="2400" b="1" dirty="0" smtClean="0"/>
              <a:t>Inventaire à jour du réseau et données sur son état,  longueur des routes par catégorie, structure et uni de la chaussée</a:t>
            </a:r>
          </a:p>
          <a:p>
            <a:r>
              <a:rPr lang="fr-FR" sz="2400" b="1" dirty="0" smtClean="0"/>
              <a:t>Données sur le trafic en termes de volume par catégorie de véhicules, poids des véhicules lourds </a:t>
            </a:r>
          </a:p>
          <a:p>
            <a:r>
              <a:rPr lang="fr-FR" sz="2400" b="1" dirty="0" smtClean="0"/>
              <a:t>Données sur les coûts pour les usagers, prix d’achat des véhicules neufs, niveau de consommation de carburant et prix</a:t>
            </a:r>
          </a:p>
          <a:p>
            <a:r>
              <a:rPr lang="fr-FR" sz="2400" b="1" dirty="0" smtClean="0"/>
              <a:t>Coûts unitaires des travaux routiers, réhabilitation ($/km), travaux neufs ($/km)…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ChangeArrowheads="1"/>
          </p:cNvSpPr>
          <p:nvPr/>
        </p:nvSpPr>
        <p:spPr bwMode="auto">
          <a:xfrm>
            <a:off x="4343400" y="5486400"/>
            <a:ext cx="342863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Total 5 X 5 X 5 X 5 = 625 Road Classes</a:t>
            </a:r>
          </a:p>
        </p:txBody>
      </p:sp>
      <p:sp>
        <p:nvSpPr>
          <p:cNvPr id="2458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Longueur du réseau routier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47437"/>
            <a:ext cx="9861466" cy="479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486400"/>
          </a:xfrm>
        </p:spPr>
        <p:txBody>
          <a:bodyPr/>
          <a:lstStyle/>
          <a:p>
            <a:pPr eaLnBrk="1" hangingPunct="1"/>
            <a:r>
              <a:rPr lang="fr-FR" sz="2800" b="1" dirty="0" smtClean="0"/>
              <a:t>Indicateur principal pour évaluer l’état d’une route avec les outils RONET et HDM</a:t>
            </a:r>
          </a:p>
          <a:p>
            <a:pPr eaLnBrk="1" hangingPunct="1"/>
            <a:r>
              <a:rPr lang="fr-FR" sz="2800" b="1" dirty="0" smtClean="0"/>
              <a:t>Un étalon universel pour mesurer l’uni des routes en général</a:t>
            </a:r>
          </a:p>
          <a:p>
            <a:pPr eaLnBrk="1" hangingPunct="1"/>
            <a:r>
              <a:rPr lang="fr-FR" sz="2800" b="1" dirty="0" smtClean="0"/>
              <a:t>L’indice IRI résume les qualités de l’uni qui a un effet sur la réaction d’un véhicule (vibrations par ex.)</a:t>
            </a:r>
          </a:p>
          <a:p>
            <a:pPr eaLnBrk="1" hangingPunct="1"/>
            <a:r>
              <a:rPr lang="fr-FR" sz="2800" b="1" dirty="0" smtClean="0"/>
              <a:t>En rapport avec la suspension du véhicule, le coût d’exploitation, la charge de roue dynamique et l’état général de la chaussée  </a:t>
            </a:r>
          </a:p>
        </p:txBody>
      </p:sp>
      <p:sp>
        <p:nvSpPr>
          <p:cNvPr id="25603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827088"/>
          </a:xfrm>
        </p:spPr>
        <p:txBody>
          <a:bodyPr/>
          <a:lstStyle/>
          <a:p>
            <a:pPr algn="ctr" eaLnBrk="1" hangingPunct="1"/>
            <a:r>
              <a:rPr lang="fr-FR" sz="3400" dirty="0" smtClean="0"/>
              <a:t>Indice international d’uni (IRI)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Bank Presentation">
  <a:themeElements>
    <a:clrScheme name="World Bank Pre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World B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rld B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B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B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B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B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B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B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B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B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B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B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B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B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B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Bank 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Bank Presentation</Template>
  <TotalTime>9953</TotalTime>
  <Words>1336</Words>
  <Application>Microsoft Office PowerPoint</Application>
  <PresentationFormat>On-screen Show (4:3)</PresentationFormat>
  <Paragraphs>199</Paragraphs>
  <Slides>42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World Bank Presentation</vt:lpstr>
      <vt:lpstr>Custom Design</vt:lpstr>
      <vt:lpstr>Equation</vt:lpstr>
      <vt:lpstr>Bitmap Image</vt:lpstr>
      <vt:lpstr>Instruments d’évaluation des réseaux routiers</vt:lpstr>
      <vt:lpstr>Aperçu général, principaux concepts et contexte </vt:lpstr>
      <vt:lpstr>PowerPoint Presentation</vt:lpstr>
      <vt:lpstr>PowerPoint Presentation</vt:lpstr>
      <vt:lpstr>PowerPoint Presentation</vt:lpstr>
      <vt:lpstr>RONET Version 2.00</vt:lpstr>
      <vt:lpstr>Que faut-il pour bénéficier d’outils tels que HDM-4 et RONET ?</vt:lpstr>
      <vt:lpstr>Longueur du réseau routier </vt:lpstr>
      <vt:lpstr>Indice international d’uni (IRI)</vt:lpstr>
      <vt:lpstr>Développement de l’IRI</vt:lpstr>
      <vt:lpstr>Indice international d’uni</vt:lpstr>
      <vt:lpstr>Signification et usages de l’IRI</vt:lpstr>
      <vt:lpstr>Calcul de l’IRI à partir des profils de route </vt:lpstr>
      <vt:lpstr>Calcul de l’IRI à partir des profils de route </vt:lpstr>
      <vt:lpstr>Modèle de détérioration des routes revêtues </vt:lpstr>
      <vt:lpstr>Modèle  Coûts d’usage  </vt:lpstr>
      <vt:lpstr>Exemple d’IRI et de qualité de la chaussée </vt:lpstr>
      <vt:lpstr>Riverside Freeway, SR 91, 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de réseaux routiers </vt:lpstr>
      <vt:lpstr>Types de surface</vt:lpstr>
      <vt:lpstr>Les catégories de trafic varient en fonction  des types de surface </vt:lpstr>
      <vt:lpstr>Qualité de l’état de la route par catégorie</vt:lpstr>
      <vt:lpstr>RONET Principales données d’entrée </vt:lpstr>
      <vt:lpstr>Calcul de la valeur actuelle du patrimoine routier</vt:lpstr>
      <vt:lpstr>Évaluation des performances </vt:lpstr>
      <vt:lpstr>RONET évalue les différentes normes de travaux d’entretien et de réhabilitation pour chaque classe de route</vt:lpstr>
      <vt:lpstr>Routes revêtues en bi-couche </vt:lpstr>
      <vt:lpstr>Norme optimale</vt:lpstr>
      <vt:lpstr>Scénarios budgétaires</vt:lpstr>
      <vt:lpstr>Un exemple de conséquences budgétaires pour l’administration routière </vt:lpstr>
      <vt:lpstr>Conséquences pour les usagers</vt:lpstr>
      <vt:lpstr>Conséquences pour la société</vt:lpstr>
      <vt:lpstr>Effets sur l’état du réseau routier : Uni  (IRI en m/km)</vt:lpstr>
      <vt:lpstr>Détail des travaux routiers  (M$)</vt:lpstr>
      <vt:lpstr>Redevance d’usage</vt:lpstr>
      <vt:lpstr>Étapes suivantes</vt:lpstr>
      <vt:lpstr>Road Network Two-lane Equivalent: Length, condition and traffic levels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Roads Macro Assessment Tools Version 1.00</dc:title>
  <dc:creator>Rodrigo Archondo-Callao</dc:creator>
  <cp:lastModifiedBy>Hamza Benhaddou</cp:lastModifiedBy>
  <cp:revision>994</cp:revision>
  <dcterms:created xsi:type="dcterms:W3CDTF">2006-06-21T12:30:14Z</dcterms:created>
  <dcterms:modified xsi:type="dcterms:W3CDTF">2014-07-15T19:29:27Z</dcterms:modified>
</cp:coreProperties>
</file>